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DF1CF"/>
    <a:srgbClr val="D3C9B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21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DFECE0AD-2C4E-455D-A6D8-7A72F1E410D7}" type="datetimeFigureOut">
              <a:rPr lang="pt-PT" smtClean="0"/>
              <a:pPr/>
              <a:t>10-01-2011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822D2B1D-8D88-498C-AFC0-3C7F41E28E62}"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DFECE0AD-2C4E-455D-A6D8-7A72F1E410D7}" type="datetimeFigureOut">
              <a:rPr lang="pt-PT" smtClean="0"/>
              <a:pPr/>
              <a:t>10-01-2011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822D2B1D-8D88-498C-AFC0-3C7F41E28E62}"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DFECE0AD-2C4E-455D-A6D8-7A72F1E410D7}" type="datetimeFigureOut">
              <a:rPr lang="pt-PT" smtClean="0"/>
              <a:pPr/>
              <a:t>10-01-2011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822D2B1D-8D88-498C-AFC0-3C7F41E28E62}"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DFECE0AD-2C4E-455D-A6D8-7A72F1E410D7}" type="datetimeFigureOut">
              <a:rPr lang="pt-PT" smtClean="0"/>
              <a:pPr/>
              <a:t>10-01-2011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822D2B1D-8D88-498C-AFC0-3C7F41E28E62}"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DFECE0AD-2C4E-455D-A6D8-7A72F1E410D7}" type="datetimeFigureOut">
              <a:rPr lang="pt-PT" smtClean="0"/>
              <a:pPr/>
              <a:t>10-01-2011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822D2B1D-8D88-498C-AFC0-3C7F41E28E62}" type="slidenum">
              <a:rPr lang="pt-PT" smtClean="0"/>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DFECE0AD-2C4E-455D-A6D8-7A72F1E410D7}" type="datetimeFigureOut">
              <a:rPr lang="pt-PT" smtClean="0"/>
              <a:pPr/>
              <a:t>10-01-2011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822D2B1D-8D88-498C-AFC0-3C7F41E28E62}"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DFECE0AD-2C4E-455D-A6D8-7A72F1E410D7}" type="datetimeFigureOut">
              <a:rPr lang="pt-PT" smtClean="0"/>
              <a:pPr/>
              <a:t>10-01-2011</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822D2B1D-8D88-498C-AFC0-3C7F41E28E62}"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DFECE0AD-2C4E-455D-A6D8-7A72F1E410D7}" type="datetimeFigureOut">
              <a:rPr lang="pt-PT" smtClean="0"/>
              <a:pPr/>
              <a:t>10-01-2011</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822D2B1D-8D88-498C-AFC0-3C7F41E28E62}"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DFECE0AD-2C4E-455D-A6D8-7A72F1E410D7}" type="datetimeFigureOut">
              <a:rPr lang="pt-PT" smtClean="0"/>
              <a:pPr/>
              <a:t>10-01-2011</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822D2B1D-8D88-498C-AFC0-3C7F41E28E62}"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DFECE0AD-2C4E-455D-A6D8-7A72F1E410D7}" type="datetimeFigureOut">
              <a:rPr lang="pt-PT" smtClean="0"/>
              <a:pPr/>
              <a:t>10-01-2011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822D2B1D-8D88-498C-AFC0-3C7F41E28E62}"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DFECE0AD-2C4E-455D-A6D8-7A72F1E410D7}" type="datetimeFigureOut">
              <a:rPr lang="pt-PT" smtClean="0"/>
              <a:pPr/>
              <a:t>10-01-2011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822D2B1D-8D88-498C-AFC0-3C7F41E28E62}"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3300">
            <a:alpha val="15000"/>
          </a:srgbClr>
        </a:solidFill>
        <a:effectLst/>
      </p:bgPr>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CE0AD-2C4E-455D-A6D8-7A72F1E410D7}" type="datetimeFigureOut">
              <a:rPr lang="pt-PT" smtClean="0"/>
              <a:pPr/>
              <a:t>10-01-2011</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D2B1D-8D88-498C-AFC0-3C7F41E28E62}"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http://3.bp.blogspot.com/_4EchFNWLMuk/TELOoo-oU7I/AAAAAAAADpY/jeb2zPZzZ6k/s1600/kd.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http://3.bp.blogspot.com/_M5P4C8Gy-20/SmjpCWA3BzI/AAAAAAAAATg/Pvm3lNHx2zc/s400/g_holocaust_lisb.jpg"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0"/>
            <a:ext cx="8229600" cy="1143000"/>
          </a:xfrm>
        </p:spPr>
        <p:txBody>
          <a:bodyPr>
            <a:normAutofit/>
          </a:bodyPr>
          <a:lstStyle/>
          <a:p>
            <a:r>
              <a:rPr lang="pt-PT" sz="5400" b="1" dirty="0" smtClean="0">
                <a:solidFill>
                  <a:schemeClr val="accent2">
                    <a:lumMod val="50000"/>
                  </a:schemeClr>
                </a:solidFill>
                <a:latin typeface="High Tower Text" pitchFamily="18" charset="0"/>
              </a:rPr>
              <a:t>Aristides de Sousa Mendes</a:t>
            </a:r>
            <a:endParaRPr lang="pt-PT" sz="5400" b="1" dirty="0">
              <a:solidFill>
                <a:schemeClr val="accent2">
                  <a:lumMod val="50000"/>
                </a:schemeClr>
              </a:solidFill>
              <a:latin typeface="High Tower Text" pitchFamily="18" charset="0"/>
            </a:endParaRPr>
          </a:p>
        </p:txBody>
      </p:sp>
      <p:pic>
        <p:nvPicPr>
          <p:cNvPr id="1026" name="il_fi" descr="aristides-sousa-mendes"/>
          <p:cNvPicPr>
            <a:picLocks noChangeAspect="1" noChangeArrowheads="1"/>
          </p:cNvPicPr>
          <p:nvPr/>
        </p:nvPicPr>
        <p:blipFill>
          <a:blip r:embed="rId2" cstate="print"/>
          <a:srcRect/>
          <a:stretch>
            <a:fillRect/>
          </a:stretch>
        </p:blipFill>
        <p:spPr bwMode="auto">
          <a:xfrm>
            <a:off x="2555776" y="1052736"/>
            <a:ext cx="3960440" cy="5225371"/>
          </a:xfrm>
          <a:prstGeom prst="rect">
            <a:avLst/>
          </a:prstGeom>
          <a:noFill/>
          <a:ln w="9525">
            <a:noFill/>
            <a:miter lim="800000"/>
            <a:headEnd/>
            <a:tailEnd/>
          </a:ln>
        </p:spPr>
      </p:pic>
      <p:sp>
        <p:nvSpPr>
          <p:cNvPr id="4" name="CaixaDeTexto 3"/>
          <p:cNvSpPr txBox="1"/>
          <p:nvPr/>
        </p:nvSpPr>
        <p:spPr>
          <a:xfrm>
            <a:off x="5580112" y="6309320"/>
            <a:ext cx="3240360" cy="400110"/>
          </a:xfrm>
          <a:prstGeom prst="rect">
            <a:avLst/>
          </a:prstGeom>
          <a:noFill/>
        </p:spPr>
        <p:txBody>
          <a:bodyPr wrap="square" rtlCol="0">
            <a:spAutoFit/>
          </a:bodyPr>
          <a:lstStyle/>
          <a:p>
            <a:pPr algn="r"/>
            <a:r>
              <a:rPr lang="pt-PT" sz="2000" b="1" dirty="0" err="1" smtClean="0">
                <a:latin typeface="High Tower Text" pitchFamily="18" charset="0"/>
              </a:rPr>
              <a:t>By</a:t>
            </a:r>
            <a:r>
              <a:rPr lang="pt-PT" sz="2000" b="1" dirty="0" smtClean="0">
                <a:latin typeface="High Tower Text" pitchFamily="18" charset="0"/>
              </a:rPr>
              <a:t> </a:t>
            </a:r>
            <a:r>
              <a:rPr lang="pt-PT" sz="2000" b="1" dirty="0" err="1" smtClean="0">
                <a:latin typeface="High Tower Text" pitchFamily="18" charset="0"/>
              </a:rPr>
              <a:t>Portuguese</a:t>
            </a:r>
            <a:r>
              <a:rPr lang="pt-PT" sz="2000" b="1" dirty="0" smtClean="0">
                <a:latin typeface="High Tower Text" pitchFamily="18" charset="0"/>
              </a:rPr>
              <a:t> </a:t>
            </a:r>
            <a:r>
              <a:rPr lang="pt-PT" sz="2000" b="1" dirty="0" err="1" smtClean="0">
                <a:latin typeface="High Tower Text" pitchFamily="18" charset="0"/>
              </a:rPr>
              <a:t>Group</a:t>
            </a:r>
            <a:endParaRPr lang="pt-PT" sz="2000" b="1" dirty="0">
              <a:latin typeface="High Tower Tex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fade">
                                      <p:cBhvr>
                                        <p:cTn id="18" dur="770" decel="100000"/>
                                        <p:tgtEl>
                                          <p:spTgt spid="1026"/>
                                        </p:tgtEl>
                                      </p:cBhvr>
                                    </p:animEffect>
                                    <p:animScale>
                                      <p:cBhvr>
                                        <p:cTn id="19" dur="770" decel="100000"/>
                                        <p:tgtEl>
                                          <p:spTgt spid="1026"/>
                                        </p:tgtEl>
                                      </p:cBhvr>
                                      <p:from x="10000" y="10000"/>
                                      <p:to x="200000" y="450000"/>
                                    </p:animScale>
                                    <p:animScale>
                                      <p:cBhvr>
                                        <p:cTn id="20" dur="1230" accel="100000" fill="hold">
                                          <p:stCondLst>
                                            <p:cond delay="770"/>
                                          </p:stCondLst>
                                        </p:cTn>
                                        <p:tgtEl>
                                          <p:spTgt spid="1026"/>
                                        </p:tgtEl>
                                      </p:cBhvr>
                                      <p:from x="200000" y="450000"/>
                                      <p:to x="100000" y="100000"/>
                                    </p:animScale>
                                    <p:set>
                                      <p:cBhvr>
                                        <p:cTn id="21" dur="770" fill="hold"/>
                                        <p:tgtEl>
                                          <p:spTgt spid="1026"/>
                                        </p:tgtEl>
                                        <p:attrNameLst>
                                          <p:attrName>ppt_x</p:attrName>
                                        </p:attrNameLst>
                                      </p:cBhvr>
                                      <p:to>
                                        <p:strVal val="(0.5)"/>
                                      </p:to>
                                    </p:set>
                                    <p:anim from="(0.5)" to="(#ppt_x)" calcmode="lin" valueType="num">
                                      <p:cBhvr>
                                        <p:cTn id="22" dur="1230" accel="100000" fill="hold">
                                          <p:stCondLst>
                                            <p:cond delay="770"/>
                                          </p:stCondLst>
                                        </p:cTn>
                                        <p:tgtEl>
                                          <p:spTgt spid="1026"/>
                                        </p:tgtEl>
                                        <p:attrNameLst>
                                          <p:attrName>ppt_x</p:attrName>
                                        </p:attrNameLst>
                                      </p:cBhvr>
                                    </p:anim>
                                    <p:set>
                                      <p:cBhvr>
                                        <p:cTn id="23" dur="770" fill="hold"/>
                                        <p:tgtEl>
                                          <p:spTgt spid="1026"/>
                                        </p:tgtEl>
                                        <p:attrNameLst>
                                          <p:attrName>ppt_y</p:attrName>
                                        </p:attrNameLst>
                                      </p:cBhvr>
                                      <p:to>
                                        <p:strVal val="(#ppt_y+0.4)"/>
                                      </p:to>
                                    </p:set>
                                    <p:anim from="(#ppt_y+0.4)" to="(#ppt_y)" calcmode="lin" valueType="num">
                                      <p:cBhvr>
                                        <p:cTn id="24" dur="1230" accel="100000" fill="hold">
                                          <p:stCondLst>
                                            <p:cond delay="770"/>
                                          </p:stCondLst>
                                        </p:cTn>
                                        <p:tgtEl>
                                          <p:spTgt spid="1026"/>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770" decel="100000"/>
                                        <p:tgtEl>
                                          <p:spTgt spid="4"/>
                                        </p:tgtEl>
                                      </p:cBhvr>
                                    </p:animEffect>
                                    <p:animScale>
                                      <p:cBhvr>
                                        <p:cTn id="30" dur="770" decel="100000"/>
                                        <p:tgtEl>
                                          <p:spTgt spid="4"/>
                                        </p:tgtEl>
                                      </p:cBhvr>
                                      <p:from x="10000" y="10000"/>
                                      <p:to x="200000" y="450000"/>
                                    </p:animScale>
                                    <p:animScale>
                                      <p:cBhvr>
                                        <p:cTn id="31" dur="1230" accel="100000" fill="hold">
                                          <p:stCondLst>
                                            <p:cond delay="770"/>
                                          </p:stCondLst>
                                        </p:cTn>
                                        <p:tgtEl>
                                          <p:spTgt spid="4"/>
                                        </p:tgtEl>
                                      </p:cBhvr>
                                      <p:from x="200000" y="450000"/>
                                      <p:to x="100000" y="100000"/>
                                    </p:animScale>
                                    <p:set>
                                      <p:cBhvr>
                                        <p:cTn id="32" dur="770" fill="hold"/>
                                        <p:tgtEl>
                                          <p:spTgt spid="4"/>
                                        </p:tgtEl>
                                        <p:attrNameLst>
                                          <p:attrName>ppt_x</p:attrName>
                                        </p:attrNameLst>
                                      </p:cBhvr>
                                      <p:to>
                                        <p:strVal val="(0.5)"/>
                                      </p:to>
                                    </p:set>
                                    <p:anim from="(0.5)" to="(#ppt_x)" calcmode="lin" valueType="num">
                                      <p:cBhvr>
                                        <p:cTn id="33" dur="1230" accel="100000" fill="hold">
                                          <p:stCondLst>
                                            <p:cond delay="770"/>
                                          </p:stCondLst>
                                        </p:cTn>
                                        <p:tgtEl>
                                          <p:spTgt spid="4"/>
                                        </p:tgtEl>
                                        <p:attrNameLst>
                                          <p:attrName>ppt_x</p:attrName>
                                        </p:attrNameLst>
                                      </p:cBhvr>
                                    </p:anim>
                                    <p:set>
                                      <p:cBhvr>
                                        <p:cTn id="34" dur="770" fill="hold"/>
                                        <p:tgtEl>
                                          <p:spTgt spid="4"/>
                                        </p:tgtEl>
                                        <p:attrNameLst>
                                          <p:attrName>ppt_y</p:attrName>
                                        </p:attrNameLst>
                                      </p:cBhvr>
                                      <p:to>
                                        <p:strVal val="(#ppt_y+0.4)"/>
                                      </p:to>
                                    </p:set>
                                    <p:anim from="(#ppt_y+0.4)" to="(#ppt_y)" calcmode="lin" valueType="num">
                                      <p:cBhvr>
                                        <p:cTn id="35" dur="1230" accel="100000" fill="hold">
                                          <p:stCondLst>
                                            <p:cond delay="770"/>
                                          </p:stCondLst>
                                        </p:cTn>
                                        <p:tgtEl>
                                          <p:spTgt spid="4"/>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xit" presetSubtype="0" fill="hold" nodeType="clickEffect">
                                  <p:stCondLst>
                                    <p:cond delay="0"/>
                                  </p:stCondLst>
                                  <p:childTnLst>
                                    <p:animEffect transition="out" filter="fade">
                                      <p:cBhvr>
                                        <p:cTn id="39" dur="770" accel="100000">
                                          <p:stCondLst>
                                            <p:cond delay="1230"/>
                                          </p:stCondLst>
                                        </p:cTn>
                                        <p:tgtEl>
                                          <p:spTgt spid="1026"/>
                                        </p:tgtEl>
                                      </p:cBhvr>
                                    </p:animEffect>
                                    <p:animScale>
                                      <p:cBhvr>
                                        <p:cTn id="40" dur="770" accel="100000">
                                          <p:stCondLst>
                                            <p:cond delay="1230"/>
                                          </p:stCondLst>
                                        </p:cTn>
                                        <p:tgtEl>
                                          <p:spTgt spid="1026"/>
                                        </p:tgtEl>
                                      </p:cBhvr>
                                      <p:from x="200000" y="450000"/>
                                      <p:to x="10000" y="10000"/>
                                    </p:animScale>
                                    <p:animScale>
                                      <p:cBhvr>
                                        <p:cTn id="41" dur="1230" decel="100000"/>
                                        <p:tgtEl>
                                          <p:spTgt spid="1026"/>
                                        </p:tgtEl>
                                      </p:cBhvr>
                                      <p:from x="100000" y="100000"/>
                                      <p:to x="200000" y="450000"/>
                                    </p:animScale>
                                    <p:anim from="(ppt_x)" to="(0.5)" calcmode="lin" valueType="num">
                                      <p:cBhvr>
                                        <p:cTn id="42" dur="1230" decel="100000"/>
                                        <p:tgtEl>
                                          <p:spTgt spid="1026"/>
                                        </p:tgtEl>
                                        <p:attrNameLst>
                                          <p:attrName>ppt_x</p:attrName>
                                        </p:attrNameLst>
                                      </p:cBhvr>
                                    </p:anim>
                                    <p:anim from="(0.5)" to="(0.5)" calcmode="lin" valueType="num">
                                      <p:cBhvr>
                                        <p:cTn id="43" dur="770">
                                          <p:stCondLst>
                                            <p:cond delay="1230"/>
                                          </p:stCondLst>
                                        </p:cTn>
                                        <p:tgtEl>
                                          <p:spTgt spid="1026"/>
                                        </p:tgtEl>
                                        <p:attrNameLst>
                                          <p:attrName>ppt_x</p:attrName>
                                        </p:attrNameLst>
                                      </p:cBhvr>
                                    </p:anim>
                                    <p:anim from="(ppt_y)" to="(ppt_y+0.4)" calcmode="lin" valueType="num">
                                      <p:cBhvr>
                                        <p:cTn id="44" dur="1230" decel="100000"/>
                                        <p:tgtEl>
                                          <p:spTgt spid="1026"/>
                                        </p:tgtEl>
                                        <p:attrNameLst>
                                          <p:attrName>ppt_y</p:attrName>
                                        </p:attrNameLst>
                                      </p:cBhvr>
                                    </p:anim>
                                    <p:anim from="(ppt_y)" to="(ppt_y)" calcmode="lin" valueType="num">
                                      <p:cBhvr>
                                        <p:cTn id="45" dur="770">
                                          <p:stCondLst>
                                            <p:cond delay="1230"/>
                                          </p:stCondLst>
                                        </p:cTn>
                                        <p:tgtEl>
                                          <p:spTgt spid="1026"/>
                                        </p:tgtEl>
                                        <p:attrNameLst>
                                          <p:attrName>ppt_y</p:attrName>
                                        </p:attrNameLst>
                                      </p:cBhvr>
                                    </p:anim>
                                    <p:set>
                                      <p:cBhvr>
                                        <p:cTn id="46" dur="1" fill="hold">
                                          <p:stCondLst>
                                            <p:cond delay="1999"/>
                                          </p:stCondLst>
                                        </p:cTn>
                                        <p:tgtEl>
                                          <p:spTgt spid="102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51" presetClass="exit" presetSubtype="0" fill="hold" grpId="1" nodeType="clickEffect">
                                  <p:stCondLst>
                                    <p:cond delay="0"/>
                                  </p:stCondLst>
                                  <p:childTnLst>
                                    <p:animEffect transition="out" filter="fade">
                                      <p:cBhvr>
                                        <p:cTn id="50" dur="770" accel="100000">
                                          <p:stCondLst>
                                            <p:cond delay="1230"/>
                                          </p:stCondLst>
                                        </p:cTn>
                                        <p:tgtEl>
                                          <p:spTgt spid="4"/>
                                        </p:tgtEl>
                                      </p:cBhvr>
                                    </p:animEffect>
                                    <p:animScale>
                                      <p:cBhvr>
                                        <p:cTn id="51" dur="770" accel="100000">
                                          <p:stCondLst>
                                            <p:cond delay="1230"/>
                                          </p:stCondLst>
                                        </p:cTn>
                                        <p:tgtEl>
                                          <p:spTgt spid="4"/>
                                        </p:tgtEl>
                                      </p:cBhvr>
                                      <p:from x="200000" y="450000"/>
                                      <p:to x="10000" y="10000"/>
                                    </p:animScale>
                                    <p:animScale>
                                      <p:cBhvr>
                                        <p:cTn id="52" dur="1230" decel="100000"/>
                                        <p:tgtEl>
                                          <p:spTgt spid="4"/>
                                        </p:tgtEl>
                                      </p:cBhvr>
                                      <p:from x="100000" y="100000"/>
                                      <p:to x="200000" y="450000"/>
                                    </p:animScale>
                                    <p:anim from="(ppt_x)" to="(0.5)" calcmode="lin" valueType="num">
                                      <p:cBhvr>
                                        <p:cTn id="53" dur="1230" decel="100000"/>
                                        <p:tgtEl>
                                          <p:spTgt spid="4"/>
                                        </p:tgtEl>
                                        <p:attrNameLst>
                                          <p:attrName>ppt_x</p:attrName>
                                        </p:attrNameLst>
                                      </p:cBhvr>
                                    </p:anim>
                                    <p:anim from="(0.5)" to="(0.5)" calcmode="lin" valueType="num">
                                      <p:cBhvr>
                                        <p:cTn id="54" dur="770">
                                          <p:stCondLst>
                                            <p:cond delay="1230"/>
                                          </p:stCondLst>
                                        </p:cTn>
                                        <p:tgtEl>
                                          <p:spTgt spid="4"/>
                                        </p:tgtEl>
                                        <p:attrNameLst>
                                          <p:attrName>ppt_x</p:attrName>
                                        </p:attrNameLst>
                                      </p:cBhvr>
                                    </p:anim>
                                    <p:anim from="(ppt_y)" to="(ppt_y+0.4)" calcmode="lin" valueType="num">
                                      <p:cBhvr>
                                        <p:cTn id="55" dur="1230" decel="100000"/>
                                        <p:tgtEl>
                                          <p:spTgt spid="4"/>
                                        </p:tgtEl>
                                        <p:attrNameLst>
                                          <p:attrName>ppt_y</p:attrName>
                                        </p:attrNameLst>
                                      </p:cBhvr>
                                    </p:anim>
                                    <p:anim from="(ppt_y)" to="(ppt_y)" calcmode="lin" valueType="num">
                                      <p:cBhvr>
                                        <p:cTn id="56" dur="770">
                                          <p:stCondLst>
                                            <p:cond delay="1230"/>
                                          </p:stCondLst>
                                        </p:cTn>
                                        <p:tgtEl>
                                          <p:spTgt spid="4"/>
                                        </p:tgtEl>
                                        <p:attrNameLst>
                                          <p:attrName>ppt_y</p:attrName>
                                        </p:attrNameLst>
                                      </p:cBhvr>
                                    </p:anim>
                                    <p:set>
                                      <p:cBhvr>
                                        <p:cTn id="57" dur="1" fill="hold">
                                          <p:stCondLst>
                                            <p:cond delay="1999"/>
                                          </p:stCondLst>
                                        </p:cTn>
                                        <p:tgtEl>
                                          <p:spTgt spid="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51" presetClass="exit" presetSubtype="0" fill="hold" grpId="1" nodeType="clickEffect">
                                  <p:stCondLst>
                                    <p:cond delay="0"/>
                                  </p:stCondLst>
                                  <p:childTnLst>
                                    <p:animEffect transition="out" filter="fade">
                                      <p:cBhvr>
                                        <p:cTn id="61" dur="770" accel="100000">
                                          <p:stCondLst>
                                            <p:cond delay="1230"/>
                                          </p:stCondLst>
                                        </p:cTn>
                                        <p:tgtEl>
                                          <p:spTgt spid="2"/>
                                        </p:tgtEl>
                                      </p:cBhvr>
                                    </p:animEffect>
                                    <p:animScale>
                                      <p:cBhvr>
                                        <p:cTn id="62" dur="770" accel="100000">
                                          <p:stCondLst>
                                            <p:cond delay="1230"/>
                                          </p:stCondLst>
                                        </p:cTn>
                                        <p:tgtEl>
                                          <p:spTgt spid="2"/>
                                        </p:tgtEl>
                                      </p:cBhvr>
                                      <p:from x="200000" y="450000"/>
                                      <p:to x="10000" y="10000"/>
                                    </p:animScale>
                                    <p:animScale>
                                      <p:cBhvr>
                                        <p:cTn id="63" dur="1230" decel="100000"/>
                                        <p:tgtEl>
                                          <p:spTgt spid="2"/>
                                        </p:tgtEl>
                                      </p:cBhvr>
                                      <p:from x="100000" y="100000"/>
                                      <p:to x="200000" y="450000"/>
                                    </p:animScale>
                                    <p:anim from="(ppt_x)" to="(0.5)" calcmode="lin" valueType="num">
                                      <p:cBhvr>
                                        <p:cTn id="64" dur="1230" decel="100000"/>
                                        <p:tgtEl>
                                          <p:spTgt spid="2"/>
                                        </p:tgtEl>
                                        <p:attrNameLst>
                                          <p:attrName>ppt_x</p:attrName>
                                        </p:attrNameLst>
                                      </p:cBhvr>
                                    </p:anim>
                                    <p:anim from="(0.5)" to="(0.5)" calcmode="lin" valueType="num">
                                      <p:cBhvr>
                                        <p:cTn id="65" dur="770">
                                          <p:stCondLst>
                                            <p:cond delay="1230"/>
                                          </p:stCondLst>
                                        </p:cTn>
                                        <p:tgtEl>
                                          <p:spTgt spid="2"/>
                                        </p:tgtEl>
                                        <p:attrNameLst>
                                          <p:attrName>ppt_x</p:attrName>
                                        </p:attrNameLst>
                                      </p:cBhvr>
                                    </p:anim>
                                    <p:anim from="(ppt_y)" to="(ppt_y+0.4)" calcmode="lin" valueType="num">
                                      <p:cBhvr>
                                        <p:cTn id="66" dur="1230" decel="100000"/>
                                        <p:tgtEl>
                                          <p:spTgt spid="2"/>
                                        </p:tgtEl>
                                        <p:attrNameLst>
                                          <p:attrName>ppt_y</p:attrName>
                                        </p:attrNameLst>
                                      </p:cBhvr>
                                    </p:anim>
                                    <p:anim from="(ppt_y)" to="(ppt_y)" calcmode="lin" valueType="num">
                                      <p:cBhvr>
                                        <p:cTn id="67" dur="770">
                                          <p:stCondLst>
                                            <p:cond delay="1230"/>
                                          </p:stCondLst>
                                        </p:cTn>
                                        <p:tgtEl>
                                          <p:spTgt spid="2"/>
                                        </p:tgtEl>
                                        <p:attrNameLst>
                                          <p:attrName>ppt_y</p:attrName>
                                        </p:attrNameLst>
                                      </p:cBhvr>
                                    </p:anim>
                                    <p:set>
                                      <p:cBhvr>
                                        <p:cTn id="68"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332656"/>
            <a:ext cx="8229600" cy="5433467"/>
          </a:xfrm>
        </p:spPr>
        <p:txBody>
          <a:bodyPr>
            <a:normAutofit/>
          </a:bodyPr>
          <a:lstStyle/>
          <a:p>
            <a:pPr algn="just">
              <a:buNone/>
            </a:pPr>
            <a:r>
              <a:rPr lang="en-GB" sz="2800" b="1" dirty="0" smtClean="0">
                <a:latin typeface="Centaur" pitchFamily="18" charset="0"/>
              </a:rPr>
              <a:t>       He </a:t>
            </a:r>
            <a:r>
              <a:rPr lang="en-GB" sz="2800" b="1" dirty="0">
                <a:latin typeface="Centaur" pitchFamily="18" charset="0"/>
              </a:rPr>
              <a:t>was a Portuguese diplomat who ignored and disobeyed the orders of his own government for the safety of World War II refugees. </a:t>
            </a:r>
            <a:endParaRPr lang="pt-PT" sz="2800" b="1" dirty="0">
              <a:latin typeface="Centaur" pitchFamily="18" charset="0"/>
            </a:endParaRPr>
          </a:p>
          <a:p>
            <a:pPr algn="just">
              <a:buNone/>
            </a:pPr>
            <a:r>
              <a:rPr lang="en-GB" sz="2800" b="1" dirty="0" smtClean="0">
                <a:latin typeface="Centaur" pitchFamily="18" charset="0"/>
              </a:rPr>
              <a:t>       He himself </a:t>
            </a:r>
            <a:r>
              <a:rPr lang="en-GB" sz="2800" b="1" dirty="0">
                <a:latin typeface="Centaur" pitchFamily="18" charset="0"/>
              </a:rPr>
              <a:t>wrote 30,000 visas, thus saving thousands of refugees who were seeking to escape from the Nazi horror; 12,000 of those refugees were Jews.</a:t>
            </a:r>
            <a:endParaRPr lang="pt-PT" sz="2800" b="1" dirty="0">
              <a:latin typeface="Centaur" pitchFamily="18" charset="0"/>
            </a:endParaRPr>
          </a:p>
          <a:p>
            <a:pPr>
              <a:buNone/>
            </a:pPr>
            <a:endParaRPr lang="pt-PT" dirty="0"/>
          </a:p>
        </p:txBody>
      </p:sp>
      <p:pic>
        <p:nvPicPr>
          <p:cNvPr id="2050" name="il_fi" descr="http://3.bp.blogspot.com/_4EchFNWLMuk/TELOoo-oU7I/AAAAAAAADpY/jeb2zPZzZ6k/s1600/kd.jpg"/>
          <p:cNvPicPr>
            <a:picLocks noChangeAspect="1" noChangeArrowheads="1"/>
          </p:cNvPicPr>
          <p:nvPr/>
        </p:nvPicPr>
        <p:blipFill>
          <a:blip r:embed="rId2" r:link="rId3" cstate="print"/>
          <a:srcRect/>
          <a:stretch>
            <a:fillRect/>
          </a:stretch>
        </p:blipFill>
        <p:spPr bwMode="auto">
          <a:xfrm>
            <a:off x="3059832" y="3429000"/>
            <a:ext cx="2857500" cy="2619375"/>
          </a:xfrm>
          <a:prstGeom prst="rect">
            <a:avLst/>
          </a:prstGeom>
          <a:noFill/>
          <a:ln w="9525">
            <a:noFill/>
            <a:miter lim="800000"/>
            <a:headEnd/>
            <a:tailEnd/>
          </a:ln>
        </p:spPr>
      </p:pic>
      <p:sp>
        <p:nvSpPr>
          <p:cNvPr id="2051" name="Rectangle 3"/>
          <p:cNvSpPr>
            <a:spLocks noChangeArrowheads="1"/>
          </p:cNvSpPr>
          <p:nvPr/>
        </p:nvSpPr>
        <p:spPr bwMode="auto">
          <a:xfrm>
            <a:off x="179512" y="6027003"/>
            <a:ext cx="864140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lumMod val="50000"/>
                  </a:schemeClr>
                </a:solidFill>
                <a:effectLst/>
                <a:latin typeface="Centaur" pitchFamily="18" charset="0"/>
                <a:ea typeface="Times New Roman" pitchFamily="18" charset="0"/>
              </a:rPr>
              <a:t>Visas that Aristides wrote to save the refugees and help them to travel to America</a:t>
            </a:r>
            <a:endParaRPr kumimoji="0" lang="en-US" sz="2400" b="1" i="0" u="none" strike="noStrike" cap="none" normalizeH="0" baseline="0" dirty="0" smtClean="0">
              <a:ln>
                <a:noFill/>
              </a:ln>
              <a:solidFill>
                <a:schemeClr val="accent2">
                  <a:lumMod val="50000"/>
                </a:schemeClr>
              </a:solidFill>
              <a:effectLst/>
              <a:latin typeface="Centaur"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70" decel="100000"/>
                                        <p:tgtEl>
                                          <p:spTgt spid="3">
                                            <p:txEl>
                                              <p:pRg st="1" end="1"/>
                                            </p:txEl>
                                          </p:spTgt>
                                        </p:tgtEl>
                                      </p:cBhvr>
                                    </p:animEffect>
                                    <p:animScale>
                                      <p:cBhvr>
                                        <p:cTn id="19" dur="770" decel="100000"/>
                                        <p:tgtEl>
                                          <p:spTgt spid="3">
                                            <p:txEl>
                                              <p:pRg st="1" end="1"/>
                                            </p:txEl>
                                          </p:spTgt>
                                        </p:tgtEl>
                                      </p:cBhvr>
                                      <p:from x="10000" y="10000"/>
                                      <p:to x="200000" y="450000"/>
                                    </p:animScale>
                                    <p:animScale>
                                      <p:cBhvr>
                                        <p:cTn id="20" dur="1230" accel="100000" fill="hold">
                                          <p:stCondLst>
                                            <p:cond delay="770"/>
                                          </p:stCondLst>
                                        </p:cTn>
                                        <p:tgtEl>
                                          <p:spTgt spid="3">
                                            <p:txEl>
                                              <p:pRg st="1" end="1"/>
                                            </p:txEl>
                                          </p:spTgt>
                                        </p:tgtEl>
                                      </p:cBhvr>
                                      <p:from x="200000" y="450000"/>
                                      <p:to x="100000" y="100000"/>
                                    </p:animScale>
                                    <p:set>
                                      <p:cBhvr>
                                        <p:cTn id="21" dur="770" fill="hold"/>
                                        <p:tgtEl>
                                          <p:spTgt spid="3">
                                            <p:txEl>
                                              <p:pRg st="1" end="1"/>
                                            </p:txEl>
                                          </p:spTgt>
                                        </p:tgtEl>
                                        <p:attrNameLst>
                                          <p:attrName>ppt_x</p:attrName>
                                        </p:attrNameLst>
                                      </p:cBhvr>
                                      <p:to>
                                        <p:strVal val="(0.5)"/>
                                      </p:to>
                                    </p:set>
                                    <p:anim from="(0.5)" to="(#ppt_x)" calcmode="lin" valueType="num">
                                      <p:cBhvr>
                                        <p:cTn id="22" dur="1230" accel="100000" fill="hold">
                                          <p:stCondLst>
                                            <p:cond delay="770"/>
                                          </p:stCondLst>
                                        </p:cTn>
                                        <p:tgtEl>
                                          <p:spTgt spid="3">
                                            <p:txEl>
                                              <p:pRg st="1" end="1"/>
                                            </p:txEl>
                                          </p:spTgt>
                                        </p:tgtEl>
                                        <p:attrNameLst>
                                          <p:attrName>ppt_x</p:attrName>
                                        </p:attrNameLst>
                                      </p:cBhvr>
                                    </p:anim>
                                    <p:set>
                                      <p:cBhvr>
                                        <p:cTn id="23" dur="770" fill="hold"/>
                                        <p:tgtEl>
                                          <p:spTgt spid="3">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1" end="1"/>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2050"/>
                                        </p:tgtEl>
                                        <p:attrNameLst>
                                          <p:attrName>style.visibility</p:attrName>
                                        </p:attrNameLst>
                                      </p:cBhvr>
                                      <p:to>
                                        <p:strVal val="visible"/>
                                      </p:to>
                                    </p:set>
                                    <p:animEffect transition="in" filter="fade">
                                      <p:cBhvr>
                                        <p:cTn id="29" dur="770" decel="100000"/>
                                        <p:tgtEl>
                                          <p:spTgt spid="2050"/>
                                        </p:tgtEl>
                                      </p:cBhvr>
                                    </p:animEffect>
                                    <p:animScale>
                                      <p:cBhvr>
                                        <p:cTn id="30" dur="770" decel="100000"/>
                                        <p:tgtEl>
                                          <p:spTgt spid="2050"/>
                                        </p:tgtEl>
                                      </p:cBhvr>
                                      <p:from x="10000" y="10000"/>
                                      <p:to x="200000" y="450000"/>
                                    </p:animScale>
                                    <p:animScale>
                                      <p:cBhvr>
                                        <p:cTn id="31" dur="1230" accel="100000" fill="hold">
                                          <p:stCondLst>
                                            <p:cond delay="770"/>
                                          </p:stCondLst>
                                        </p:cTn>
                                        <p:tgtEl>
                                          <p:spTgt spid="2050"/>
                                        </p:tgtEl>
                                      </p:cBhvr>
                                      <p:from x="200000" y="450000"/>
                                      <p:to x="100000" y="100000"/>
                                    </p:animScale>
                                    <p:set>
                                      <p:cBhvr>
                                        <p:cTn id="32" dur="770" fill="hold"/>
                                        <p:tgtEl>
                                          <p:spTgt spid="2050"/>
                                        </p:tgtEl>
                                        <p:attrNameLst>
                                          <p:attrName>ppt_x</p:attrName>
                                        </p:attrNameLst>
                                      </p:cBhvr>
                                      <p:to>
                                        <p:strVal val="(0.5)"/>
                                      </p:to>
                                    </p:set>
                                    <p:anim from="(0.5)" to="(#ppt_x)" calcmode="lin" valueType="num">
                                      <p:cBhvr>
                                        <p:cTn id="33" dur="1230" accel="100000" fill="hold">
                                          <p:stCondLst>
                                            <p:cond delay="770"/>
                                          </p:stCondLst>
                                        </p:cTn>
                                        <p:tgtEl>
                                          <p:spTgt spid="2050"/>
                                        </p:tgtEl>
                                        <p:attrNameLst>
                                          <p:attrName>ppt_x</p:attrName>
                                        </p:attrNameLst>
                                      </p:cBhvr>
                                    </p:anim>
                                    <p:set>
                                      <p:cBhvr>
                                        <p:cTn id="34" dur="770" fill="hold"/>
                                        <p:tgtEl>
                                          <p:spTgt spid="2050"/>
                                        </p:tgtEl>
                                        <p:attrNameLst>
                                          <p:attrName>ppt_y</p:attrName>
                                        </p:attrNameLst>
                                      </p:cBhvr>
                                      <p:to>
                                        <p:strVal val="(#ppt_y+0.4)"/>
                                      </p:to>
                                    </p:set>
                                    <p:anim from="(#ppt_y+0.4)" to="(#ppt_y)" calcmode="lin" valueType="num">
                                      <p:cBhvr>
                                        <p:cTn id="35" dur="1230" accel="100000" fill="hold">
                                          <p:stCondLst>
                                            <p:cond delay="770"/>
                                          </p:stCondLst>
                                        </p:cTn>
                                        <p:tgtEl>
                                          <p:spTgt spid="2050"/>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2051"/>
                                        </p:tgtEl>
                                        <p:attrNameLst>
                                          <p:attrName>style.visibility</p:attrName>
                                        </p:attrNameLst>
                                      </p:cBhvr>
                                      <p:to>
                                        <p:strVal val="visible"/>
                                      </p:to>
                                    </p:set>
                                    <p:animEffect transition="in" filter="fade">
                                      <p:cBhvr>
                                        <p:cTn id="40" dur="770" decel="100000"/>
                                        <p:tgtEl>
                                          <p:spTgt spid="2051"/>
                                        </p:tgtEl>
                                      </p:cBhvr>
                                    </p:animEffect>
                                    <p:animScale>
                                      <p:cBhvr>
                                        <p:cTn id="41" dur="770" decel="100000"/>
                                        <p:tgtEl>
                                          <p:spTgt spid="2051"/>
                                        </p:tgtEl>
                                      </p:cBhvr>
                                      <p:from x="10000" y="10000"/>
                                      <p:to x="200000" y="450000"/>
                                    </p:animScale>
                                    <p:animScale>
                                      <p:cBhvr>
                                        <p:cTn id="42" dur="1230" accel="100000" fill="hold">
                                          <p:stCondLst>
                                            <p:cond delay="770"/>
                                          </p:stCondLst>
                                        </p:cTn>
                                        <p:tgtEl>
                                          <p:spTgt spid="2051"/>
                                        </p:tgtEl>
                                      </p:cBhvr>
                                      <p:from x="200000" y="450000"/>
                                      <p:to x="100000" y="100000"/>
                                    </p:animScale>
                                    <p:set>
                                      <p:cBhvr>
                                        <p:cTn id="43" dur="770" fill="hold"/>
                                        <p:tgtEl>
                                          <p:spTgt spid="2051"/>
                                        </p:tgtEl>
                                        <p:attrNameLst>
                                          <p:attrName>ppt_x</p:attrName>
                                        </p:attrNameLst>
                                      </p:cBhvr>
                                      <p:to>
                                        <p:strVal val="(0.5)"/>
                                      </p:to>
                                    </p:set>
                                    <p:anim from="(0.5)" to="(#ppt_x)" calcmode="lin" valueType="num">
                                      <p:cBhvr>
                                        <p:cTn id="44" dur="1230" accel="100000" fill="hold">
                                          <p:stCondLst>
                                            <p:cond delay="770"/>
                                          </p:stCondLst>
                                        </p:cTn>
                                        <p:tgtEl>
                                          <p:spTgt spid="2051"/>
                                        </p:tgtEl>
                                        <p:attrNameLst>
                                          <p:attrName>ppt_x</p:attrName>
                                        </p:attrNameLst>
                                      </p:cBhvr>
                                    </p:anim>
                                    <p:set>
                                      <p:cBhvr>
                                        <p:cTn id="45" dur="770" fill="hold"/>
                                        <p:tgtEl>
                                          <p:spTgt spid="2051"/>
                                        </p:tgtEl>
                                        <p:attrNameLst>
                                          <p:attrName>ppt_y</p:attrName>
                                        </p:attrNameLst>
                                      </p:cBhvr>
                                      <p:to>
                                        <p:strVal val="(#ppt_y+0.4)"/>
                                      </p:to>
                                    </p:set>
                                    <p:anim from="(#ppt_y+0.4)" to="(#ppt_y)" calcmode="lin" valueType="num">
                                      <p:cBhvr>
                                        <p:cTn id="46" dur="1230" accel="100000" fill="hold">
                                          <p:stCondLst>
                                            <p:cond delay="770"/>
                                          </p:stCondLst>
                                        </p:cTn>
                                        <p:tgtEl>
                                          <p:spTgt spid="2051"/>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xit" presetSubtype="0" fill="hold" grpId="1" nodeType="clickEffect">
                                  <p:stCondLst>
                                    <p:cond delay="0"/>
                                  </p:stCondLst>
                                  <p:childTnLst>
                                    <p:animEffect transition="out" filter="fade">
                                      <p:cBhvr>
                                        <p:cTn id="50" dur="770" accel="100000">
                                          <p:stCondLst>
                                            <p:cond delay="1230"/>
                                          </p:stCondLst>
                                        </p:cTn>
                                        <p:tgtEl>
                                          <p:spTgt spid="3">
                                            <p:txEl>
                                              <p:pRg st="0" end="0"/>
                                            </p:txEl>
                                          </p:spTgt>
                                        </p:tgtEl>
                                      </p:cBhvr>
                                    </p:animEffect>
                                    <p:animScale>
                                      <p:cBhvr>
                                        <p:cTn id="51" dur="770" accel="100000">
                                          <p:stCondLst>
                                            <p:cond delay="1230"/>
                                          </p:stCondLst>
                                        </p:cTn>
                                        <p:tgtEl>
                                          <p:spTgt spid="3">
                                            <p:txEl>
                                              <p:pRg st="0" end="0"/>
                                            </p:txEl>
                                          </p:spTgt>
                                        </p:tgtEl>
                                      </p:cBhvr>
                                      <p:from x="200000" y="450000"/>
                                      <p:to x="10000" y="10000"/>
                                    </p:animScale>
                                    <p:animScale>
                                      <p:cBhvr>
                                        <p:cTn id="52" dur="1230" decel="100000"/>
                                        <p:tgtEl>
                                          <p:spTgt spid="3">
                                            <p:txEl>
                                              <p:pRg st="0" end="0"/>
                                            </p:txEl>
                                          </p:spTgt>
                                        </p:tgtEl>
                                      </p:cBhvr>
                                      <p:from x="100000" y="100000"/>
                                      <p:to x="200000" y="450000"/>
                                    </p:animScale>
                                    <p:anim from="(ppt_x)" to="(0.5)" calcmode="lin" valueType="num">
                                      <p:cBhvr>
                                        <p:cTn id="53" dur="1230" decel="100000"/>
                                        <p:tgtEl>
                                          <p:spTgt spid="3">
                                            <p:txEl>
                                              <p:pRg st="0" end="0"/>
                                            </p:txEl>
                                          </p:spTgt>
                                        </p:tgtEl>
                                        <p:attrNameLst>
                                          <p:attrName>ppt_x</p:attrName>
                                        </p:attrNameLst>
                                      </p:cBhvr>
                                    </p:anim>
                                    <p:anim from="(0.5)" to="(0.5)" calcmode="lin" valueType="num">
                                      <p:cBhvr>
                                        <p:cTn id="54" dur="770">
                                          <p:stCondLst>
                                            <p:cond delay="1230"/>
                                          </p:stCondLst>
                                        </p:cTn>
                                        <p:tgtEl>
                                          <p:spTgt spid="3">
                                            <p:txEl>
                                              <p:pRg st="0" end="0"/>
                                            </p:txEl>
                                          </p:spTgt>
                                        </p:tgtEl>
                                        <p:attrNameLst>
                                          <p:attrName>ppt_x</p:attrName>
                                        </p:attrNameLst>
                                      </p:cBhvr>
                                    </p:anim>
                                    <p:anim from="(ppt_y)" to="(ppt_y+0.4)" calcmode="lin" valueType="num">
                                      <p:cBhvr>
                                        <p:cTn id="55" dur="1230" decel="100000"/>
                                        <p:tgtEl>
                                          <p:spTgt spid="3">
                                            <p:txEl>
                                              <p:pRg st="0" end="0"/>
                                            </p:txEl>
                                          </p:spTgt>
                                        </p:tgtEl>
                                        <p:attrNameLst>
                                          <p:attrName>ppt_y</p:attrName>
                                        </p:attrNameLst>
                                      </p:cBhvr>
                                    </p:anim>
                                    <p:anim from="(ppt_y)" to="(ppt_y)" calcmode="lin" valueType="num">
                                      <p:cBhvr>
                                        <p:cTn id="56" dur="770">
                                          <p:stCondLst>
                                            <p:cond delay="1230"/>
                                          </p:stCondLst>
                                        </p:cTn>
                                        <p:tgtEl>
                                          <p:spTgt spid="3">
                                            <p:txEl>
                                              <p:pRg st="0" end="0"/>
                                            </p:txEl>
                                          </p:spTgt>
                                        </p:tgtEl>
                                        <p:attrNameLst>
                                          <p:attrName>ppt_y</p:attrName>
                                        </p:attrNameLst>
                                      </p:cBhvr>
                                    </p:anim>
                                    <p:set>
                                      <p:cBhvr>
                                        <p:cTn id="5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51" presetClass="exit" presetSubtype="0" fill="hold" grpId="1" nodeType="clickEffect">
                                  <p:stCondLst>
                                    <p:cond delay="0"/>
                                  </p:stCondLst>
                                  <p:childTnLst>
                                    <p:animEffect transition="out" filter="fade">
                                      <p:cBhvr>
                                        <p:cTn id="61" dur="770" accel="100000">
                                          <p:stCondLst>
                                            <p:cond delay="1230"/>
                                          </p:stCondLst>
                                        </p:cTn>
                                        <p:tgtEl>
                                          <p:spTgt spid="3">
                                            <p:txEl>
                                              <p:pRg st="1" end="1"/>
                                            </p:txEl>
                                          </p:spTgt>
                                        </p:tgtEl>
                                      </p:cBhvr>
                                    </p:animEffect>
                                    <p:animScale>
                                      <p:cBhvr>
                                        <p:cTn id="62" dur="770" accel="100000">
                                          <p:stCondLst>
                                            <p:cond delay="1230"/>
                                          </p:stCondLst>
                                        </p:cTn>
                                        <p:tgtEl>
                                          <p:spTgt spid="3">
                                            <p:txEl>
                                              <p:pRg st="1" end="1"/>
                                            </p:txEl>
                                          </p:spTgt>
                                        </p:tgtEl>
                                      </p:cBhvr>
                                      <p:from x="200000" y="450000"/>
                                      <p:to x="10000" y="10000"/>
                                    </p:animScale>
                                    <p:animScale>
                                      <p:cBhvr>
                                        <p:cTn id="63" dur="1230" decel="100000"/>
                                        <p:tgtEl>
                                          <p:spTgt spid="3">
                                            <p:txEl>
                                              <p:pRg st="1" end="1"/>
                                            </p:txEl>
                                          </p:spTgt>
                                        </p:tgtEl>
                                      </p:cBhvr>
                                      <p:from x="100000" y="100000"/>
                                      <p:to x="200000" y="450000"/>
                                    </p:animScale>
                                    <p:anim from="(ppt_x)" to="(0.5)" calcmode="lin" valueType="num">
                                      <p:cBhvr>
                                        <p:cTn id="64" dur="1230" decel="100000"/>
                                        <p:tgtEl>
                                          <p:spTgt spid="3">
                                            <p:txEl>
                                              <p:pRg st="1" end="1"/>
                                            </p:txEl>
                                          </p:spTgt>
                                        </p:tgtEl>
                                        <p:attrNameLst>
                                          <p:attrName>ppt_x</p:attrName>
                                        </p:attrNameLst>
                                      </p:cBhvr>
                                    </p:anim>
                                    <p:anim from="(0.5)" to="(0.5)" calcmode="lin" valueType="num">
                                      <p:cBhvr>
                                        <p:cTn id="65" dur="770">
                                          <p:stCondLst>
                                            <p:cond delay="1230"/>
                                          </p:stCondLst>
                                        </p:cTn>
                                        <p:tgtEl>
                                          <p:spTgt spid="3">
                                            <p:txEl>
                                              <p:pRg st="1" end="1"/>
                                            </p:txEl>
                                          </p:spTgt>
                                        </p:tgtEl>
                                        <p:attrNameLst>
                                          <p:attrName>ppt_x</p:attrName>
                                        </p:attrNameLst>
                                      </p:cBhvr>
                                    </p:anim>
                                    <p:anim from="(ppt_y)" to="(ppt_y+0.4)" calcmode="lin" valueType="num">
                                      <p:cBhvr>
                                        <p:cTn id="66" dur="1230" decel="100000"/>
                                        <p:tgtEl>
                                          <p:spTgt spid="3">
                                            <p:txEl>
                                              <p:pRg st="1" end="1"/>
                                            </p:txEl>
                                          </p:spTgt>
                                        </p:tgtEl>
                                        <p:attrNameLst>
                                          <p:attrName>ppt_y</p:attrName>
                                        </p:attrNameLst>
                                      </p:cBhvr>
                                    </p:anim>
                                    <p:anim from="(ppt_y)" to="(ppt_y)" calcmode="lin" valueType="num">
                                      <p:cBhvr>
                                        <p:cTn id="67" dur="770">
                                          <p:stCondLst>
                                            <p:cond delay="1230"/>
                                          </p:stCondLst>
                                        </p:cTn>
                                        <p:tgtEl>
                                          <p:spTgt spid="3">
                                            <p:txEl>
                                              <p:pRg st="1" end="1"/>
                                            </p:txEl>
                                          </p:spTgt>
                                        </p:tgtEl>
                                        <p:attrNameLst>
                                          <p:attrName>ppt_y</p:attrName>
                                        </p:attrNameLst>
                                      </p:cBhvr>
                                    </p:anim>
                                    <p:set>
                                      <p:cBhvr>
                                        <p:cTn id="68"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51" presetClass="exit" presetSubtype="0" fill="hold" nodeType="clickEffect">
                                  <p:stCondLst>
                                    <p:cond delay="0"/>
                                  </p:stCondLst>
                                  <p:childTnLst>
                                    <p:animEffect transition="out" filter="fade">
                                      <p:cBhvr>
                                        <p:cTn id="72" dur="770" accel="100000">
                                          <p:stCondLst>
                                            <p:cond delay="1230"/>
                                          </p:stCondLst>
                                        </p:cTn>
                                        <p:tgtEl>
                                          <p:spTgt spid="2050"/>
                                        </p:tgtEl>
                                      </p:cBhvr>
                                    </p:animEffect>
                                    <p:animScale>
                                      <p:cBhvr>
                                        <p:cTn id="73" dur="770" accel="100000">
                                          <p:stCondLst>
                                            <p:cond delay="1230"/>
                                          </p:stCondLst>
                                        </p:cTn>
                                        <p:tgtEl>
                                          <p:spTgt spid="2050"/>
                                        </p:tgtEl>
                                      </p:cBhvr>
                                      <p:from x="200000" y="450000"/>
                                      <p:to x="10000" y="10000"/>
                                    </p:animScale>
                                    <p:animScale>
                                      <p:cBhvr>
                                        <p:cTn id="74" dur="1230" decel="100000"/>
                                        <p:tgtEl>
                                          <p:spTgt spid="2050"/>
                                        </p:tgtEl>
                                      </p:cBhvr>
                                      <p:from x="100000" y="100000"/>
                                      <p:to x="200000" y="450000"/>
                                    </p:animScale>
                                    <p:anim from="(ppt_x)" to="(0.5)" calcmode="lin" valueType="num">
                                      <p:cBhvr>
                                        <p:cTn id="75" dur="1230" decel="100000"/>
                                        <p:tgtEl>
                                          <p:spTgt spid="2050"/>
                                        </p:tgtEl>
                                        <p:attrNameLst>
                                          <p:attrName>ppt_x</p:attrName>
                                        </p:attrNameLst>
                                      </p:cBhvr>
                                    </p:anim>
                                    <p:anim from="(0.5)" to="(0.5)" calcmode="lin" valueType="num">
                                      <p:cBhvr>
                                        <p:cTn id="76" dur="770">
                                          <p:stCondLst>
                                            <p:cond delay="1230"/>
                                          </p:stCondLst>
                                        </p:cTn>
                                        <p:tgtEl>
                                          <p:spTgt spid="2050"/>
                                        </p:tgtEl>
                                        <p:attrNameLst>
                                          <p:attrName>ppt_x</p:attrName>
                                        </p:attrNameLst>
                                      </p:cBhvr>
                                    </p:anim>
                                    <p:anim from="(ppt_y)" to="(ppt_y+0.4)" calcmode="lin" valueType="num">
                                      <p:cBhvr>
                                        <p:cTn id="77" dur="1230" decel="100000"/>
                                        <p:tgtEl>
                                          <p:spTgt spid="2050"/>
                                        </p:tgtEl>
                                        <p:attrNameLst>
                                          <p:attrName>ppt_y</p:attrName>
                                        </p:attrNameLst>
                                      </p:cBhvr>
                                    </p:anim>
                                    <p:anim from="(ppt_y)" to="(ppt_y)" calcmode="lin" valueType="num">
                                      <p:cBhvr>
                                        <p:cTn id="78" dur="770">
                                          <p:stCondLst>
                                            <p:cond delay="1230"/>
                                          </p:stCondLst>
                                        </p:cTn>
                                        <p:tgtEl>
                                          <p:spTgt spid="2050"/>
                                        </p:tgtEl>
                                        <p:attrNameLst>
                                          <p:attrName>ppt_y</p:attrName>
                                        </p:attrNameLst>
                                      </p:cBhvr>
                                    </p:anim>
                                    <p:set>
                                      <p:cBhvr>
                                        <p:cTn id="79" dur="1" fill="hold">
                                          <p:stCondLst>
                                            <p:cond delay="1999"/>
                                          </p:stCondLst>
                                        </p:cTn>
                                        <p:tgtEl>
                                          <p:spTgt spid="2050"/>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51" presetClass="exit" presetSubtype="0" fill="hold" grpId="1" nodeType="clickEffect">
                                  <p:stCondLst>
                                    <p:cond delay="0"/>
                                  </p:stCondLst>
                                  <p:childTnLst>
                                    <p:animEffect transition="out" filter="fade">
                                      <p:cBhvr>
                                        <p:cTn id="83" dur="770" accel="100000">
                                          <p:stCondLst>
                                            <p:cond delay="1230"/>
                                          </p:stCondLst>
                                        </p:cTn>
                                        <p:tgtEl>
                                          <p:spTgt spid="2051"/>
                                        </p:tgtEl>
                                      </p:cBhvr>
                                    </p:animEffect>
                                    <p:animScale>
                                      <p:cBhvr>
                                        <p:cTn id="84" dur="770" accel="100000">
                                          <p:stCondLst>
                                            <p:cond delay="1230"/>
                                          </p:stCondLst>
                                        </p:cTn>
                                        <p:tgtEl>
                                          <p:spTgt spid="2051"/>
                                        </p:tgtEl>
                                      </p:cBhvr>
                                      <p:from x="200000" y="450000"/>
                                      <p:to x="10000" y="10000"/>
                                    </p:animScale>
                                    <p:animScale>
                                      <p:cBhvr>
                                        <p:cTn id="85" dur="1230" decel="100000"/>
                                        <p:tgtEl>
                                          <p:spTgt spid="2051"/>
                                        </p:tgtEl>
                                      </p:cBhvr>
                                      <p:from x="100000" y="100000"/>
                                      <p:to x="200000" y="450000"/>
                                    </p:animScale>
                                    <p:anim from="(ppt_x)" to="(0.5)" calcmode="lin" valueType="num">
                                      <p:cBhvr>
                                        <p:cTn id="86" dur="1230" decel="100000"/>
                                        <p:tgtEl>
                                          <p:spTgt spid="2051"/>
                                        </p:tgtEl>
                                        <p:attrNameLst>
                                          <p:attrName>ppt_x</p:attrName>
                                        </p:attrNameLst>
                                      </p:cBhvr>
                                    </p:anim>
                                    <p:anim from="(0.5)" to="(0.5)" calcmode="lin" valueType="num">
                                      <p:cBhvr>
                                        <p:cTn id="87" dur="770">
                                          <p:stCondLst>
                                            <p:cond delay="1230"/>
                                          </p:stCondLst>
                                        </p:cTn>
                                        <p:tgtEl>
                                          <p:spTgt spid="2051"/>
                                        </p:tgtEl>
                                        <p:attrNameLst>
                                          <p:attrName>ppt_x</p:attrName>
                                        </p:attrNameLst>
                                      </p:cBhvr>
                                    </p:anim>
                                    <p:anim from="(ppt_y)" to="(ppt_y+0.4)" calcmode="lin" valueType="num">
                                      <p:cBhvr>
                                        <p:cTn id="88" dur="1230" decel="100000"/>
                                        <p:tgtEl>
                                          <p:spTgt spid="2051"/>
                                        </p:tgtEl>
                                        <p:attrNameLst>
                                          <p:attrName>ppt_y</p:attrName>
                                        </p:attrNameLst>
                                      </p:cBhvr>
                                    </p:anim>
                                    <p:anim from="(ppt_y)" to="(ppt_y)" calcmode="lin" valueType="num">
                                      <p:cBhvr>
                                        <p:cTn id="89" dur="770">
                                          <p:stCondLst>
                                            <p:cond delay="1230"/>
                                          </p:stCondLst>
                                        </p:cTn>
                                        <p:tgtEl>
                                          <p:spTgt spid="2051"/>
                                        </p:tgtEl>
                                        <p:attrNameLst>
                                          <p:attrName>ppt_y</p:attrName>
                                        </p:attrNameLst>
                                      </p:cBhvr>
                                    </p:anim>
                                    <p:set>
                                      <p:cBhvr>
                                        <p:cTn id="90" dur="1" fill="hold">
                                          <p:stCondLst>
                                            <p:cond delay="1999"/>
                                          </p:stCondLst>
                                        </p:cTn>
                                        <p:tgtEl>
                                          <p:spTgt spid="20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051" grpId="0"/>
      <p:bldP spid="2051"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332656"/>
            <a:ext cx="8229600" cy="5793507"/>
          </a:xfrm>
        </p:spPr>
        <p:txBody>
          <a:bodyPr/>
          <a:lstStyle/>
          <a:p>
            <a:pPr algn="just">
              <a:buNone/>
            </a:pPr>
            <a:r>
              <a:rPr lang="en-GB" sz="2800" b="1" dirty="0" smtClean="0">
                <a:latin typeface="Centaur" pitchFamily="18" charset="0"/>
              </a:rPr>
              <a:t>      Aristides </a:t>
            </a:r>
            <a:r>
              <a:rPr lang="en-GB" sz="2800" b="1" dirty="0">
                <a:latin typeface="Centaur" pitchFamily="18" charset="0"/>
              </a:rPr>
              <a:t>de Sousa Mendes was “the Portuguese Schindler”; he began his activity on behalf of Jews long before Schindler. </a:t>
            </a:r>
            <a:endParaRPr lang="pt-PT" sz="2800" b="1" dirty="0">
              <a:latin typeface="Centaur" pitchFamily="18" charset="0"/>
            </a:endParaRPr>
          </a:p>
          <a:p>
            <a:endParaRPr lang="pt-PT" dirty="0"/>
          </a:p>
        </p:txBody>
      </p:sp>
      <p:pic>
        <p:nvPicPr>
          <p:cNvPr id="15362" name="il_fi" descr="http://3.bp.blogspot.com/_M5P4C8Gy-20/SmjpCWA3BzI/AAAAAAAAATg/Pvm3lNHx2zc/s400/g_holocaust_lisb.jpg"/>
          <p:cNvPicPr>
            <a:picLocks noChangeAspect="1" noChangeArrowheads="1"/>
          </p:cNvPicPr>
          <p:nvPr/>
        </p:nvPicPr>
        <p:blipFill>
          <a:blip r:embed="rId2" r:link="rId3" cstate="print"/>
          <a:srcRect/>
          <a:stretch>
            <a:fillRect/>
          </a:stretch>
        </p:blipFill>
        <p:spPr bwMode="auto">
          <a:xfrm>
            <a:off x="611560" y="2132856"/>
            <a:ext cx="2749550" cy="3548062"/>
          </a:xfrm>
          <a:prstGeom prst="rect">
            <a:avLst/>
          </a:prstGeom>
          <a:noFill/>
          <a:ln w="9525">
            <a:noFill/>
            <a:miter lim="800000"/>
            <a:headEnd/>
            <a:tailEnd/>
          </a:ln>
        </p:spPr>
      </p:pic>
      <p:pic>
        <p:nvPicPr>
          <p:cNvPr id="15364" name="Picture 4" descr="http://fotos.sapo.pt/jw7DiHAD8fWUamE77WEp/s500x500"/>
          <p:cNvPicPr>
            <a:picLocks noChangeAspect="1" noChangeArrowheads="1"/>
          </p:cNvPicPr>
          <p:nvPr/>
        </p:nvPicPr>
        <p:blipFill>
          <a:blip r:embed="rId4" cstate="print"/>
          <a:srcRect/>
          <a:stretch>
            <a:fillRect/>
          </a:stretch>
        </p:blipFill>
        <p:spPr bwMode="auto">
          <a:xfrm>
            <a:off x="3779912" y="1772816"/>
            <a:ext cx="4762500" cy="3314700"/>
          </a:xfrm>
          <a:prstGeom prst="rect">
            <a:avLst/>
          </a:prstGeom>
          <a:noFill/>
        </p:spPr>
      </p:pic>
      <p:sp>
        <p:nvSpPr>
          <p:cNvPr id="6" name="Rectângulo 5"/>
          <p:cNvSpPr/>
          <p:nvPr/>
        </p:nvSpPr>
        <p:spPr>
          <a:xfrm>
            <a:off x="2699792" y="5949280"/>
            <a:ext cx="4022896" cy="461665"/>
          </a:xfrm>
          <a:prstGeom prst="rect">
            <a:avLst/>
          </a:prstGeom>
        </p:spPr>
        <p:txBody>
          <a:bodyPr wrap="none">
            <a:spAutoFit/>
          </a:bodyPr>
          <a:lstStyle/>
          <a:p>
            <a:r>
              <a:rPr lang="pt-PT" sz="2400" b="1" dirty="0" err="1">
                <a:solidFill>
                  <a:schemeClr val="accent2">
                    <a:lumMod val="50000"/>
                  </a:schemeClr>
                </a:solidFill>
                <a:latin typeface="Centaur" pitchFamily="18" charset="0"/>
              </a:rPr>
              <a:t>War</a:t>
            </a:r>
            <a:r>
              <a:rPr lang="pt-PT" sz="2400" b="1" dirty="0">
                <a:solidFill>
                  <a:schemeClr val="accent2">
                    <a:lumMod val="50000"/>
                  </a:schemeClr>
                </a:solidFill>
                <a:latin typeface="Centaur" pitchFamily="18" charset="0"/>
              </a:rPr>
              <a:t> </a:t>
            </a:r>
            <a:r>
              <a:rPr lang="pt-PT" sz="2400" b="1" dirty="0" err="1">
                <a:solidFill>
                  <a:schemeClr val="accent2">
                    <a:lumMod val="50000"/>
                  </a:schemeClr>
                </a:solidFill>
                <a:latin typeface="Centaur" pitchFamily="18" charset="0"/>
              </a:rPr>
              <a:t>refugees</a:t>
            </a:r>
            <a:r>
              <a:rPr lang="pt-PT" sz="2400" b="1" dirty="0">
                <a:solidFill>
                  <a:schemeClr val="accent2">
                    <a:lumMod val="50000"/>
                  </a:schemeClr>
                </a:solidFill>
                <a:latin typeface="Centaur" pitchFamily="18" charset="0"/>
              </a:rPr>
              <a:t> </a:t>
            </a:r>
            <a:r>
              <a:rPr lang="pt-PT" sz="2400" b="1" dirty="0" err="1">
                <a:solidFill>
                  <a:schemeClr val="accent2">
                    <a:lumMod val="50000"/>
                  </a:schemeClr>
                </a:solidFill>
                <a:latin typeface="Centaur" pitchFamily="18" charset="0"/>
              </a:rPr>
              <a:t>waiting</a:t>
            </a:r>
            <a:r>
              <a:rPr lang="pt-PT" sz="2400" b="1" dirty="0">
                <a:solidFill>
                  <a:schemeClr val="accent2">
                    <a:lumMod val="50000"/>
                  </a:schemeClr>
                </a:solidFill>
                <a:latin typeface="Centaur" pitchFamily="18" charset="0"/>
              </a:rPr>
              <a:t> for </a:t>
            </a:r>
            <a:r>
              <a:rPr lang="pt-PT" sz="2400" b="1" dirty="0" smtClean="0">
                <a:solidFill>
                  <a:schemeClr val="accent2">
                    <a:lumMod val="50000"/>
                  </a:schemeClr>
                </a:solidFill>
                <a:latin typeface="Centaur" pitchFamily="18" charset="0"/>
              </a:rPr>
              <a:t>Aristides</a:t>
            </a:r>
            <a:endParaRPr lang="pt-PT" sz="2400" b="1" dirty="0">
              <a:solidFill>
                <a:schemeClr val="accent2">
                  <a:lumMod val="50000"/>
                </a:schemeClr>
              </a:solidFill>
              <a:latin typeface="Centaur"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15362"/>
                                        </p:tgtEl>
                                        <p:attrNameLst>
                                          <p:attrName>style.visibility</p:attrName>
                                        </p:attrNameLst>
                                      </p:cBhvr>
                                      <p:to>
                                        <p:strVal val="visible"/>
                                      </p:to>
                                    </p:set>
                                    <p:animEffect transition="in" filter="fade">
                                      <p:cBhvr>
                                        <p:cTn id="18" dur="770" decel="100000"/>
                                        <p:tgtEl>
                                          <p:spTgt spid="15362"/>
                                        </p:tgtEl>
                                      </p:cBhvr>
                                    </p:animEffect>
                                    <p:animScale>
                                      <p:cBhvr>
                                        <p:cTn id="19" dur="770" decel="100000"/>
                                        <p:tgtEl>
                                          <p:spTgt spid="15362"/>
                                        </p:tgtEl>
                                      </p:cBhvr>
                                      <p:from x="10000" y="10000"/>
                                      <p:to x="200000" y="450000"/>
                                    </p:animScale>
                                    <p:animScale>
                                      <p:cBhvr>
                                        <p:cTn id="20" dur="1230" accel="100000" fill="hold">
                                          <p:stCondLst>
                                            <p:cond delay="770"/>
                                          </p:stCondLst>
                                        </p:cTn>
                                        <p:tgtEl>
                                          <p:spTgt spid="15362"/>
                                        </p:tgtEl>
                                      </p:cBhvr>
                                      <p:from x="200000" y="450000"/>
                                      <p:to x="100000" y="100000"/>
                                    </p:animScale>
                                    <p:set>
                                      <p:cBhvr>
                                        <p:cTn id="21" dur="770" fill="hold"/>
                                        <p:tgtEl>
                                          <p:spTgt spid="15362"/>
                                        </p:tgtEl>
                                        <p:attrNameLst>
                                          <p:attrName>ppt_x</p:attrName>
                                        </p:attrNameLst>
                                      </p:cBhvr>
                                      <p:to>
                                        <p:strVal val="(0.5)"/>
                                      </p:to>
                                    </p:set>
                                    <p:anim from="(0.5)" to="(#ppt_x)" calcmode="lin" valueType="num">
                                      <p:cBhvr>
                                        <p:cTn id="22" dur="1230" accel="100000" fill="hold">
                                          <p:stCondLst>
                                            <p:cond delay="770"/>
                                          </p:stCondLst>
                                        </p:cTn>
                                        <p:tgtEl>
                                          <p:spTgt spid="15362"/>
                                        </p:tgtEl>
                                        <p:attrNameLst>
                                          <p:attrName>ppt_x</p:attrName>
                                        </p:attrNameLst>
                                      </p:cBhvr>
                                    </p:anim>
                                    <p:set>
                                      <p:cBhvr>
                                        <p:cTn id="23" dur="770" fill="hold"/>
                                        <p:tgtEl>
                                          <p:spTgt spid="15362"/>
                                        </p:tgtEl>
                                        <p:attrNameLst>
                                          <p:attrName>ppt_y</p:attrName>
                                        </p:attrNameLst>
                                      </p:cBhvr>
                                      <p:to>
                                        <p:strVal val="(#ppt_y+0.4)"/>
                                      </p:to>
                                    </p:set>
                                    <p:anim from="(#ppt_y+0.4)" to="(#ppt_y)" calcmode="lin" valueType="num">
                                      <p:cBhvr>
                                        <p:cTn id="24" dur="1230" accel="100000" fill="hold">
                                          <p:stCondLst>
                                            <p:cond delay="770"/>
                                          </p:stCondLst>
                                        </p:cTn>
                                        <p:tgtEl>
                                          <p:spTgt spid="15362"/>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15364"/>
                                        </p:tgtEl>
                                        <p:attrNameLst>
                                          <p:attrName>style.visibility</p:attrName>
                                        </p:attrNameLst>
                                      </p:cBhvr>
                                      <p:to>
                                        <p:strVal val="visible"/>
                                      </p:to>
                                    </p:set>
                                    <p:animEffect transition="in" filter="fade">
                                      <p:cBhvr>
                                        <p:cTn id="29" dur="770" decel="100000"/>
                                        <p:tgtEl>
                                          <p:spTgt spid="15364"/>
                                        </p:tgtEl>
                                      </p:cBhvr>
                                    </p:animEffect>
                                    <p:animScale>
                                      <p:cBhvr>
                                        <p:cTn id="30" dur="770" decel="100000"/>
                                        <p:tgtEl>
                                          <p:spTgt spid="15364"/>
                                        </p:tgtEl>
                                      </p:cBhvr>
                                      <p:from x="10000" y="10000"/>
                                      <p:to x="200000" y="450000"/>
                                    </p:animScale>
                                    <p:animScale>
                                      <p:cBhvr>
                                        <p:cTn id="31" dur="1230" accel="100000" fill="hold">
                                          <p:stCondLst>
                                            <p:cond delay="770"/>
                                          </p:stCondLst>
                                        </p:cTn>
                                        <p:tgtEl>
                                          <p:spTgt spid="15364"/>
                                        </p:tgtEl>
                                      </p:cBhvr>
                                      <p:from x="200000" y="450000"/>
                                      <p:to x="100000" y="100000"/>
                                    </p:animScale>
                                    <p:set>
                                      <p:cBhvr>
                                        <p:cTn id="32" dur="770" fill="hold"/>
                                        <p:tgtEl>
                                          <p:spTgt spid="15364"/>
                                        </p:tgtEl>
                                        <p:attrNameLst>
                                          <p:attrName>ppt_x</p:attrName>
                                        </p:attrNameLst>
                                      </p:cBhvr>
                                      <p:to>
                                        <p:strVal val="(0.5)"/>
                                      </p:to>
                                    </p:set>
                                    <p:anim from="(0.5)" to="(#ppt_x)" calcmode="lin" valueType="num">
                                      <p:cBhvr>
                                        <p:cTn id="33" dur="1230" accel="100000" fill="hold">
                                          <p:stCondLst>
                                            <p:cond delay="770"/>
                                          </p:stCondLst>
                                        </p:cTn>
                                        <p:tgtEl>
                                          <p:spTgt spid="15364"/>
                                        </p:tgtEl>
                                        <p:attrNameLst>
                                          <p:attrName>ppt_x</p:attrName>
                                        </p:attrNameLst>
                                      </p:cBhvr>
                                    </p:anim>
                                    <p:set>
                                      <p:cBhvr>
                                        <p:cTn id="34" dur="770" fill="hold"/>
                                        <p:tgtEl>
                                          <p:spTgt spid="15364"/>
                                        </p:tgtEl>
                                        <p:attrNameLst>
                                          <p:attrName>ppt_y</p:attrName>
                                        </p:attrNameLst>
                                      </p:cBhvr>
                                      <p:to>
                                        <p:strVal val="(#ppt_y+0.4)"/>
                                      </p:to>
                                    </p:set>
                                    <p:anim from="(#ppt_y+0.4)" to="(#ppt_y)" calcmode="lin" valueType="num">
                                      <p:cBhvr>
                                        <p:cTn id="35" dur="1230" accel="100000" fill="hold">
                                          <p:stCondLst>
                                            <p:cond delay="770"/>
                                          </p:stCondLst>
                                        </p:cTn>
                                        <p:tgtEl>
                                          <p:spTgt spid="15364"/>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770" decel="100000"/>
                                        <p:tgtEl>
                                          <p:spTgt spid="6"/>
                                        </p:tgtEl>
                                      </p:cBhvr>
                                    </p:animEffect>
                                    <p:animScale>
                                      <p:cBhvr>
                                        <p:cTn id="41" dur="770" decel="100000"/>
                                        <p:tgtEl>
                                          <p:spTgt spid="6"/>
                                        </p:tgtEl>
                                      </p:cBhvr>
                                      <p:from x="10000" y="10000"/>
                                      <p:to x="200000" y="450000"/>
                                    </p:animScale>
                                    <p:animScale>
                                      <p:cBhvr>
                                        <p:cTn id="42" dur="1230" accel="100000" fill="hold">
                                          <p:stCondLst>
                                            <p:cond delay="770"/>
                                          </p:stCondLst>
                                        </p:cTn>
                                        <p:tgtEl>
                                          <p:spTgt spid="6"/>
                                        </p:tgtEl>
                                      </p:cBhvr>
                                      <p:from x="200000" y="450000"/>
                                      <p:to x="100000" y="100000"/>
                                    </p:animScale>
                                    <p:set>
                                      <p:cBhvr>
                                        <p:cTn id="43" dur="770" fill="hold"/>
                                        <p:tgtEl>
                                          <p:spTgt spid="6"/>
                                        </p:tgtEl>
                                        <p:attrNameLst>
                                          <p:attrName>ppt_x</p:attrName>
                                        </p:attrNameLst>
                                      </p:cBhvr>
                                      <p:to>
                                        <p:strVal val="(0.5)"/>
                                      </p:to>
                                    </p:set>
                                    <p:anim from="(0.5)" to="(#ppt_x)" calcmode="lin" valueType="num">
                                      <p:cBhvr>
                                        <p:cTn id="44" dur="1230" accel="100000" fill="hold">
                                          <p:stCondLst>
                                            <p:cond delay="770"/>
                                          </p:stCondLst>
                                        </p:cTn>
                                        <p:tgtEl>
                                          <p:spTgt spid="6"/>
                                        </p:tgtEl>
                                        <p:attrNameLst>
                                          <p:attrName>ppt_x</p:attrName>
                                        </p:attrNameLst>
                                      </p:cBhvr>
                                    </p:anim>
                                    <p:set>
                                      <p:cBhvr>
                                        <p:cTn id="45" dur="770" fill="hold"/>
                                        <p:tgtEl>
                                          <p:spTgt spid="6"/>
                                        </p:tgtEl>
                                        <p:attrNameLst>
                                          <p:attrName>ppt_y</p:attrName>
                                        </p:attrNameLst>
                                      </p:cBhvr>
                                      <p:to>
                                        <p:strVal val="(#ppt_y+0.4)"/>
                                      </p:to>
                                    </p:set>
                                    <p:anim from="(#ppt_y+0.4)" to="(#ppt_y)" calcmode="lin" valueType="num">
                                      <p:cBhvr>
                                        <p:cTn id="46" dur="1230" accel="100000" fill="hold">
                                          <p:stCondLst>
                                            <p:cond delay="770"/>
                                          </p:stCondLst>
                                        </p:cTn>
                                        <p:tgtEl>
                                          <p:spTgt spid="6"/>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xit" presetSubtype="0" fill="hold" grpId="1" nodeType="clickEffect">
                                  <p:stCondLst>
                                    <p:cond delay="0"/>
                                  </p:stCondLst>
                                  <p:childTnLst>
                                    <p:animEffect transition="out" filter="fade">
                                      <p:cBhvr>
                                        <p:cTn id="50" dur="770" accel="100000">
                                          <p:stCondLst>
                                            <p:cond delay="1230"/>
                                          </p:stCondLst>
                                        </p:cTn>
                                        <p:tgtEl>
                                          <p:spTgt spid="3">
                                            <p:txEl>
                                              <p:pRg st="0" end="0"/>
                                            </p:txEl>
                                          </p:spTgt>
                                        </p:tgtEl>
                                      </p:cBhvr>
                                    </p:animEffect>
                                    <p:animScale>
                                      <p:cBhvr>
                                        <p:cTn id="51" dur="770" accel="100000">
                                          <p:stCondLst>
                                            <p:cond delay="1230"/>
                                          </p:stCondLst>
                                        </p:cTn>
                                        <p:tgtEl>
                                          <p:spTgt spid="3">
                                            <p:txEl>
                                              <p:pRg st="0" end="0"/>
                                            </p:txEl>
                                          </p:spTgt>
                                        </p:tgtEl>
                                      </p:cBhvr>
                                      <p:from x="200000" y="450000"/>
                                      <p:to x="10000" y="10000"/>
                                    </p:animScale>
                                    <p:animScale>
                                      <p:cBhvr>
                                        <p:cTn id="52" dur="1230" decel="100000"/>
                                        <p:tgtEl>
                                          <p:spTgt spid="3">
                                            <p:txEl>
                                              <p:pRg st="0" end="0"/>
                                            </p:txEl>
                                          </p:spTgt>
                                        </p:tgtEl>
                                      </p:cBhvr>
                                      <p:from x="100000" y="100000"/>
                                      <p:to x="200000" y="450000"/>
                                    </p:animScale>
                                    <p:anim from="(ppt_x)" to="(0.5)" calcmode="lin" valueType="num">
                                      <p:cBhvr>
                                        <p:cTn id="53" dur="1230" decel="100000"/>
                                        <p:tgtEl>
                                          <p:spTgt spid="3">
                                            <p:txEl>
                                              <p:pRg st="0" end="0"/>
                                            </p:txEl>
                                          </p:spTgt>
                                        </p:tgtEl>
                                        <p:attrNameLst>
                                          <p:attrName>ppt_x</p:attrName>
                                        </p:attrNameLst>
                                      </p:cBhvr>
                                    </p:anim>
                                    <p:anim from="(0.5)" to="(0.5)" calcmode="lin" valueType="num">
                                      <p:cBhvr>
                                        <p:cTn id="54" dur="770">
                                          <p:stCondLst>
                                            <p:cond delay="1230"/>
                                          </p:stCondLst>
                                        </p:cTn>
                                        <p:tgtEl>
                                          <p:spTgt spid="3">
                                            <p:txEl>
                                              <p:pRg st="0" end="0"/>
                                            </p:txEl>
                                          </p:spTgt>
                                        </p:tgtEl>
                                        <p:attrNameLst>
                                          <p:attrName>ppt_x</p:attrName>
                                        </p:attrNameLst>
                                      </p:cBhvr>
                                    </p:anim>
                                    <p:anim from="(ppt_y)" to="(ppt_y+0.4)" calcmode="lin" valueType="num">
                                      <p:cBhvr>
                                        <p:cTn id="55" dur="1230" decel="100000"/>
                                        <p:tgtEl>
                                          <p:spTgt spid="3">
                                            <p:txEl>
                                              <p:pRg st="0" end="0"/>
                                            </p:txEl>
                                          </p:spTgt>
                                        </p:tgtEl>
                                        <p:attrNameLst>
                                          <p:attrName>ppt_y</p:attrName>
                                        </p:attrNameLst>
                                      </p:cBhvr>
                                    </p:anim>
                                    <p:anim from="(ppt_y)" to="(ppt_y)" calcmode="lin" valueType="num">
                                      <p:cBhvr>
                                        <p:cTn id="56" dur="770">
                                          <p:stCondLst>
                                            <p:cond delay="1230"/>
                                          </p:stCondLst>
                                        </p:cTn>
                                        <p:tgtEl>
                                          <p:spTgt spid="3">
                                            <p:txEl>
                                              <p:pRg st="0" end="0"/>
                                            </p:txEl>
                                          </p:spTgt>
                                        </p:tgtEl>
                                        <p:attrNameLst>
                                          <p:attrName>ppt_y</p:attrName>
                                        </p:attrNameLst>
                                      </p:cBhvr>
                                    </p:anim>
                                    <p:set>
                                      <p:cBhvr>
                                        <p:cTn id="5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51" presetClass="exit" presetSubtype="0" fill="hold" grpId="1" nodeType="clickEffect">
                                  <p:stCondLst>
                                    <p:cond delay="0"/>
                                  </p:stCondLst>
                                  <p:childTnLst>
                                    <p:animEffect transition="out" filter="fade">
                                      <p:cBhvr>
                                        <p:cTn id="61" dur="770" accel="100000">
                                          <p:stCondLst>
                                            <p:cond delay="1230"/>
                                          </p:stCondLst>
                                        </p:cTn>
                                        <p:tgtEl>
                                          <p:spTgt spid="6"/>
                                        </p:tgtEl>
                                      </p:cBhvr>
                                    </p:animEffect>
                                    <p:animScale>
                                      <p:cBhvr>
                                        <p:cTn id="62" dur="770" accel="100000">
                                          <p:stCondLst>
                                            <p:cond delay="1230"/>
                                          </p:stCondLst>
                                        </p:cTn>
                                        <p:tgtEl>
                                          <p:spTgt spid="6"/>
                                        </p:tgtEl>
                                      </p:cBhvr>
                                      <p:from x="200000" y="450000"/>
                                      <p:to x="10000" y="10000"/>
                                    </p:animScale>
                                    <p:animScale>
                                      <p:cBhvr>
                                        <p:cTn id="63" dur="1230" decel="100000"/>
                                        <p:tgtEl>
                                          <p:spTgt spid="6"/>
                                        </p:tgtEl>
                                      </p:cBhvr>
                                      <p:from x="100000" y="100000"/>
                                      <p:to x="200000" y="450000"/>
                                    </p:animScale>
                                    <p:anim from="(ppt_x)" to="(0.5)" calcmode="lin" valueType="num">
                                      <p:cBhvr>
                                        <p:cTn id="64" dur="1230" decel="100000"/>
                                        <p:tgtEl>
                                          <p:spTgt spid="6"/>
                                        </p:tgtEl>
                                        <p:attrNameLst>
                                          <p:attrName>ppt_x</p:attrName>
                                        </p:attrNameLst>
                                      </p:cBhvr>
                                    </p:anim>
                                    <p:anim from="(0.5)" to="(0.5)" calcmode="lin" valueType="num">
                                      <p:cBhvr>
                                        <p:cTn id="65" dur="770">
                                          <p:stCondLst>
                                            <p:cond delay="1230"/>
                                          </p:stCondLst>
                                        </p:cTn>
                                        <p:tgtEl>
                                          <p:spTgt spid="6"/>
                                        </p:tgtEl>
                                        <p:attrNameLst>
                                          <p:attrName>ppt_x</p:attrName>
                                        </p:attrNameLst>
                                      </p:cBhvr>
                                    </p:anim>
                                    <p:anim from="(ppt_y)" to="(ppt_y+0.4)" calcmode="lin" valueType="num">
                                      <p:cBhvr>
                                        <p:cTn id="66" dur="1230" decel="100000"/>
                                        <p:tgtEl>
                                          <p:spTgt spid="6"/>
                                        </p:tgtEl>
                                        <p:attrNameLst>
                                          <p:attrName>ppt_y</p:attrName>
                                        </p:attrNameLst>
                                      </p:cBhvr>
                                    </p:anim>
                                    <p:anim from="(ppt_y)" to="(ppt_y)" calcmode="lin" valueType="num">
                                      <p:cBhvr>
                                        <p:cTn id="67" dur="770">
                                          <p:stCondLst>
                                            <p:cond delay="1230"/>
                                          </p:stCondLst>
                                        </p:cTn>
                                        <p:tgtEl>
                                          <p:spTgt spid="6"/>
                                        </p:tgtEl>
                                        <p:attrNameLst>
                                          <p:attrName>ppt_y</p:attrName>
                                        </p:attrNameLst>
                                      </p:cBhvr>
                                    </p:anim>
                                    <p:set>
                                      <p:cBhvr>
                                        <p:cTn id="68" dur="1" fill="hold">
                                          <p:stCondLst>
                                            <p:cond delay="1999"/>
                                          </p:stCondLst>
                                        </p:cTn>
                                        <p:tgtEl>
                                          <p:spTgt spid="6"/>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51" presetClass="exit" presetSubtype="0" fill="hold" nodeType="clickEffect">
                                  <p:stCondLst>
                                    <p:cond delay="0"/>
                                  </p:stCondLst>
                                  <p:childTnLst>
                                    <p:animEffect transition="out" filter="fade">
                                      <p:cBhvr>
                                        <p:cTn id="72" dur="770" accel="100000">
                                          <p:stCondLst>
                                            <p:cond delay="1230"/>
                                          </p:stCondLst>
                                        </p:cTn>
                                        <p:tgtEl>
                                          <p:spTgt spid="15362"/>
                                        </p:tgtEl>
                                      </p:cBhvr>
                                    </p:animEffect>
                                    <p:animScale>
                                      <p:cBhvr>
                                        <p:cTn id="73" dur="770" accel="100000">
                                          <p:stCondLst>
                                            <p:cond delay="1230"/>
                                          </p:stCondLst>
                                        </p:cTn>
                                        <p:tgtEl>
                                          <p:spTgt spid="15362"/>
                                        </p:tgtEl>
                                      </p:cBhvr>
                                      <p:from x="200000" y="450000"/>
                                      <p:to x="10000" y="10000"/>
                                    </p:animScale>
                                    <p:animScale>
                                      <p:cBhvr>
                                        <p:cTn id="74" dur="1230" decel="100000"/>
                                        <p:tgtEl>
                                          <p:spTgt spid="15362"/>
                                        </p:tgtEl>
                                      </p:cBhvr>
                                      <p:from x="100000" y="100000"/>
                                      <p:to x="200000" y="450000"/>
                                    </p:animScale>
                                    <p:anim from="(ppt_x)" to="(0.5)" calcmode="lin" valueType="num">
                                      <p:cBhvr>
                                        <p:cTn id="75" dur="1230" decel="100000"/>
                                        <p:tgtEl>
                                          <p:spTgt spid="15362"/>
                                        </p:tgtEl>
                                        <p:attrNameLst>
                                          <p:attrName>ppt_x</p:attrName>
                                        </p:attrNameLst>
                                      </p:cBhvr>
                                    </p:anim>
                                    <p:anim from="(0.5)" to="(0.5)" calcmode="lin" valueType="num">
                                      <p:cBhvr>
                                        <p:cTn id="76" dur="770">
                                          <p:stCondLst>
                                            <p:cond delay="1230"/>
                                          </p:stCondLst>
                                        </p:cTn>
                                        <p:tgtEl>
                                          <p:spTgt spid="15362"/>
                                        </p:tgtEl>
                                        <p:attrNameLst>
                                          <p:attrName>ppt_x</p:attrName>
                                        </p:attrNameLst>
                                      </p:cBhvr>
                                    </p:anim>
                                    <p:anim from="(ppt_y)" to="(ppt_y+0.4)" calcmode="lin" valueType="num">
                                      <p:cBhvr>
                                        <p:cTn id="77" dur="1230" decel="100000"/>
                                        <p:tgtEl>
                                          <p:spTgt spid="15362"/>
                                        </p:tgtEl>
                                        <p:attrNameLst>
                                          <p:attrName>ppt_y</p:attrName>
                                        </p:attrNameLst>
                                      </p:cBhvr>
                                    </p:anim>
                                    <p:anim from="(ppt_y)" to="(ppt_y)" calcmode="lin" valueType="num">
                                      <p:cBhvr>
                                        <p:cTn id="78" dur="770">
                                          <p:stCondLst>
                                            <p:cond delay="1230"/>
                                          </p:stCondLst>
                                        </p:cTn>
                                        <p:tgtEl>
                                          <p:spTgt spid="15362"/>
                                        </p:tgtEl>
                                        <p:attrNameLst>
                                          <p:attrName>ppt_y</p:attrName>
                                        </p:attrNameLst>
                                      </p:cBhvr>
                                    </p:anim>
                                    <p:set>
                                      <p:cBhvr>
                                        <p:cTn id="79" dur="1" fill="hold">
                                          <p:stCondLst>
                                            <p:cond delay="1999"/>
                                          </p:stCondLst>
                                        </p:cTn>
                                        <p:tgtEl>
                                          <p:spTgt spid="15362"/>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51" presetClass="exit" presetSubtype="0" fill="hold" nodeType="clickEffect">
                                  <p:stCondLst>
                                    <p:cond delay="0"/>
                                  </p:stCondLst>
                                  <p:childTnLst>
                                    <p:animEffect transition="out" filter="fade">
                                      <p:cBhvr>
                                        <p:cTn id="83" dur="770" accel="100000">
                                          <p:stCondLst>
                                            <p:cond delay="1230"/>
                                          </p:stCondLst>
                                        </p:cTn>
                                        <p:tgtEl>
                                          <p:spTgt spid="15364"/>
                                        </p:tgtEl>
                                      </p:cBhvr>
                                    </p:animEffect>
                                    <p:animScale>
                                      <p:cBhvr>
                                        <p:cTn id="84" dur="770" accel="100000">
                                          <p:stCondLst>
                                            <p:cond delay="1230"/>
                                          </p:stCondLst>
                                        </p:cTn>
                                        <p:tgtEl>
                                          <p:spTgt spid="15364"/>
                                        </p:tgtEl>
                                      </p:cBhvr>
                                      <p:from x="200000" y="450000"/>
                                      <p:to x="10000" y="10000"/>
                                    </p:animScale>
                                    <p:animScale>
                                      <p:cBhvr>
                                        <p:cTn id="85" dur="1230" decel="100000"/>
                                        <p:tgtEl>
                                          <p:spTgt spid="15364"/>
                                        </p:tgtEl>
                                      </p:cBhvr>
                                      <p:from x="100000" y="100000"/>
                                      <p:to x="200000" y="450000"/>
                                    </p:animScale>
                                    <p:anim from="(ppt_x)" to="(0.5)" calcmode="lin" valueType="num">
                                      <p:cBhvr>
                                        <p:cTn id="86" dur="1230" decel="100000"/>
                                        <p:tgtEl>
                                          <p:spTgt spid="15364"/>
                                        </p:tgtEl>
                                        <p:attrNameLst>
                                          <p:attrName>ppt_x</p:attrName>
                                        </p:attrNameLst>
                                      </p:cBhvr>
                                    </p:anim>
                                    <p:anim from="(0.5)" to="(0.5)" calcmode="lin" valueType="num">
                                      <p:cBhvr>
                                        <p:cTn id="87" dur="770">
                                          <p:stCondLst>
                                            <p:cond delay="1230"/>
                                          </p:stCondLst>
                                        </p:cTn>
                                        <p:tgtEl>
                                          <p:spTgt spid="15364"/>
                                        </p:tgtEl>
                                        <p:attrNameLst>
                                          <p:attrName>ppt_x</p:attrName>
                                        </p:attrNameLst>
                                      </p:cBhvr>
                                    </p:anim>
                                    <p:anim from="(ppt_y)" to="(ppt_y+0.4)" calcmode="lin" valueType="num">
                                      <p:cBhvr>
                                        <p:cTn id="88" dur="1230" decel="100000"/>
                                        <p:tgtEl>
                                          <p:spTgt spid="15364"/>
                                        </p:tgtEl>
                                        <p:attrNameLst>
                                          <p:attrName>ppt_y</p:attrName>
                                        </p:attrNameLst>
                                      </p:cBhvr>
                                    </p:anim>
                                    <p:anim from="(ppt_y)" to="(ppt_y)" calcmode="lin" valueType="num">
                                      <p:cBhvr>
                                        <p:cTn id="89" dur="770">
                                          <p:stCondLst>
                                            <p:cond delay="1230"/>
                                          </p:stCondLst>
                                        </p:cTn>
                                        <p:tgtEl>
                                          <p:spTgt spid="15364"/>
                                        </p:tgtEl>
                                        <p:attrNameLst>
                                          <p:attrName>ppt_y</p:attrName>
                                        </p:attrNameLst>
                                      </p:cBhvr>
                                    </p:anim>
                                    <p:set>
                                      <p:cBhvr>
                                        <p:cTn id="90" dur="1" fill="hold">
                                          <p:stCondLst>
                                            <p:cond delay="1999"/>
                                          </p:stCondLst>
                                        </p:cTn>
                                        <p:tgtEl>
                                          <p:spTgt spid="153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332656"/>
            <a:ext cx="8229600" cy="1143000"/>
          </a:xfrm>
        </p:spPr>
        <p:txBody>
          <a:bodyPr>
            <a:noAutofit/>
          </a:bodyPr>
          <a:lstStyle/>
          <a:p>
            <a:r>
              <a:rPr lang="en-GB" sz="5400" dirty="0">
                <a:solidFill>
                  <a:schemeClr val="accent2">
                    <a:lumMod val="50000"/>
                  </a:schemeClr>
                </a:solidFill>
                <a:latin typeface="High Tower Text" pitchFamily="18" charset="0"/>
              </a:rPr>
              <a:t>Biography</a:t>
            </a:r>
            <a:r>
              <a:rPr lang="pt-PT" sz="5400" dirty="0">
                <a:solidFill>
                  <a:schemeClr val="accent2">
                    <a:lumMod val="50000"/>
                  </a:schemeClr>
                </a:solidFill>
                <a:latin typeface="High Tower Text" pitchFamily="18" charset="0"/>
              </a:rPr>
              <a:t/>
            </a:r>
            <a:br>
              <a:rPr lang="pt-PT" sz="5400" dirty="0">
                <a:solidFill>
                  <a:schemeClr val="accent2">
                    <a:lumMod val="50000"/>
                  </a:schemeClr>
                </a:solidFill>
                <a:latin typeface="High Tower Text" pitchFamily="18" charset="0"/>
              </a:rPr>
            </a:br>
            <a:endParaRPr lang="pt-PT" sz="5400" dirty="0">
              <a:solidFill>
                <a:schemeClr val="accent2">
                  <a:lumMod val="50000"/>
                </a:schemeClr>
              </a:solidFill>
              <a:latin typeface="High Tower Text" pitchFamily="18" charset="0"/>
            </a:endParaRPr>
          </a:p>
        </p:txBody>
      </p:sp>
      <p:sp>
        <p:nvSpPr>
          <p:cNvPr id="3" name="Marcador de Posição de Conteúdo 2"/>
          <p:cNvSpPr>
            <a:spLocks noGrp="1"/>
          </p:cNvSpPr>
          <p:nvPr>
            <p:ph idx="1"/>
          </p:nvPr>
        </p:nvSpPr>
        <p:spPr>
          <a:xfrm>
            <a:off x="467544" y="1196752"/>
            <a:ext cx="4320480" cy="4752528"/>
          </a:xfrm>
        </p:spPr>
        <p:txBody>
          <a:bodyPr>
            <a:normAutofit/>
          </a:bodyPr>
          <a:lstStyle/>
          <a:p>
            <a:pPr algn="just">
              <a:buNone/>
            </a:pPr>
            <a:r>
              <a:rPr lang="en-GB" sz="2800" b="1" dirty="0" smtClean="0">
                <a:latin typeface="Centaur" pitchFamily="18" charset="0"/>
              </a:rPr>
              <a:t>       Aristides </a:t>
            </a:r>
            <a:r>
              <a:rPr lang="en-GB" sz="2800" b="1" dirty="0">
                <a:latin typeface="Centaur" pitchFamily="18" charset="0"/>
              </a:rPr>
              <a:t>de Sousa Mendes do </a:t>
            </a:r>
            <a:r>
              <a:rPr lang="en-GB" sz="2800" b="1" dirty="0" err="1">
                <a:latin typeface="Centaur" pitchFamily="18" charset="0"/>
              </a:rPr>
              <a:t>Amaral</a:t>
            </a:r>
            <a:r>
              <a:rPr lang="en-GB" sz="2800" b="1" dirty="0">
                <a:latin typeface="Centaur" pitchFamily="18" charset="0"/>
              </a:rPr>
              <a:t> e </a:t>
            </a:r>
            <a:r>
              <a:rPr lang="en-GB" sz="2800" b="1" dirty="0" err="1">
                <a:latin typeface="Centaur" pitchFamily="18" charset="0"/>
              </a:rPr>
              <a:t>Abranches</a:t>
            </a:r>
            <a:r>
              <a:rPr lang="en-GB" sz="2800" b="1" dirty="0">
                <a:latin typeface="Centaur" pitchFamily="18" charset="0"/>
              </a:rPr>
              <a:t> was born on 19</a:t>
            </a:r>
            <a:r>
              <a:rPr lang="en-GB" sz="2800" b="1" baseline="30000" dirty="0">
                <a:latin typeface="Centaur" pitchFamily="18" charset="0"/>
              </a:rPr>
              <a:t>th</a:t>
            </a:r>
            <a:r>
              <a:rPr lang="en-GB" sz="2800" b="1" dirty="0">
                <a:latin typeface="Centaur" pitchFamily="18" charset="0"/>
              </a:rPr>
              <a:t> July 1885 and died on 3</a:t>
            </a:r>
            <a:r>
              <a:rPr lang="en-GB" sz="2800" b="1" baseline="30000" dirty="0">
                <a:latin typeface="Centaur" pitchFamily="18" charset="0"/>
              </a:rPr>
              <a:t>rd</a:t>
            </a:r>
            <a:r>
              <a:rPr lang="en-GB" sz="2800" b="1" dirty="0">
                <a:latin typeface="Centaur" pitchFamily="18" charset="0"/>
              </a:rPr>
              <a:t> April 1954 in Cabanas de </a:t>
            </a:r>
            <a:r>
              <a:rPr lang="en-GB" sz="2800" b="1" dirty="0" err="1">
                <a:latin typeface="Centaur" pitchFamily="18" charset="0"/>
              </a:rPr>
              <a:t>Viriato</a:t>
            </a:r>
            <a:r>
              <a:rPr lang="en-GB" sz="2800" b="1" dirty="0">
                <a:latin typeface="Centaur" pitchFamily="18" charset="0"/>
              </a:rPr>
              <a:t>, near  </a:t>
            </a:r>
            <a:r>
              <a:rPr lang="en-GB" sz="2800" b="1" dirty="0" err="1">
                <a:latin typeface="Centaur" pitchFamily="18" charset="0"/>
              </a:rPr>
              <a:t>Viseu</a:t>
            </a:r>
            <a:r>
              <a:rPr lang="en-GB" sz="2800" b="1" dirty="0">
                <a:latin typeface="Centaur" pitchFamily="18" charset="0"/>
              </a:rPr>
              <a:t>. He studied Law in </a:t>
            </a:r>
            <a:r>
              <a:rPr lang="en-GB" sz="2800" b="1" dirty="0" smtClean="0">
                <a:latin typeface="Centaur" pitchFamily="18" charset="0"/>
              </a:rPr>
              <a:t>the University </a:t>
            </a:r>
            <a:r>
              <a:rPr lang="en-GB" sz="2800" b="1" dirty="0">
                <a:latin typeface="Centaur" pitchFamily="18" charset="0"/>
              </a:rPr>
              <a:t>of Coimbra and then followed the political career. He became a consul in 1910 </a:t>
            </a:r>
            <a:r>
              <a:rPr lang="en-GB" sz="2800" b="1" dirty="0" smtClean="0">
                <a:latin typeface="Centaur" pitchFamily="18" charset="0"/>
              </a:rPr>
              <a:t>in Demerara.</a:t>
            </a:r>
            <a:endParaRPr lang="pt-PT" sz="2800" b="1" dirty="0">
              <a:latin typeface="Centaur" pitchFamily="18" charset="0"/>
            </a:endParaRPr>
          </a:p>
          <a:p>
            <a:pPr>
              <a:buNone/>
            </a:pPr>
            <a:endParaRPr lang="pt-PT" dirty="0"/>
          </a:p>
        </p:txBody>
      </p:sp>
      <p:pic>
        <p:nvPicPr>
          <p:cNvPr id="16388" name="Picture 4" descr="http://www.sousamendes.com/21ans_coimbra.jpg"/>
          <p:cNvPicPr>
            <a:picLocks noChangeAspect="1" noChangeArrowheads="1"/>
          </p:cNvPicPr>
          <p:nvPr/>
        </p:nvPicPr>
        <p:blipFill>
          <a:blip r:embed="rId2" cstate="print"/>
          <a:srcRect/>
          <a:stretch>
            <a:fillRect/>
          </a:stretch>
        </p:blipFill>
        <p:spPr bwMode="auto">
          <a:xfrm>
            <a:off x="5580112" y="1228060"/>
            <a:ext cx="3024336" cy="4339265"/>
          </a:xfrm>
          <a:prstGeom prst="rect">
            <a:avLst/>
          </a:prstGeom>
          <a:noFill/>
        </p:spPr>
      </p:pic>
      <p:sp>
        <p:nvSpPr>
          <p:cNvPr id="6" name="CaixaDeTexto 5"/>
          <p:cNvSpPr txBox="1"/>
          <p:nvPr/>
        </p:nvSpPr>
        <p:spPr>
          <a:xfrm>
            <a:off x="5508104" y="5589240"/>
            <a:ext cx="3168352" cy="461665"/>
          </a:xfrm>
          <a:prstGeom prst="rect">
            <a:avLst/>
          </a:prstGeom>
          <a:noFill/>
        </p:spPr>
        <p:txBody>
          <a:bodyPr wrap="square" rtlCol="0">
            <a:spAutoFit/>
          </a:bodyPr>
          <a:lstStyle/>
          <a:p>
            <a:pPr algn="ctr"/>
            <a:r>
              <a:rPr lang="pt-PT" sz="2400" b="1" dirty="0" smtClean="0">
                <a:solidFill>
                  <a:schemeClr val="accent2">
                    <a:lumMod val="50000"/>
                  </a:schemeClr>
                </a:solidFill>
                <a:latin typeface="Centaur" pitchFamily="18" charset="0"/>
              </a:rPr>
              <a:t>Aristides </a:t>
            </a:r>
            <a:r>
              <a:rPr lang="pt-PT" sz="2400" b="1" dirty="0" err="1" smtClean="0">
                <a:solidFill>
                  <a:schemeClr val="accent2">
                    <a:lumMod val="50000"/>
                  </a:schemeClr>
                </a:solidFill>
                <a:latin typeface="Centaur" pitchFamily="18" charset="0"/>
              </a:rPr>
              <a:t>in</a:t>
            </a:r>
            <a:r>
              <a:rPr lang="pt-PT" sz="2400" b="1" dirty="0" smtClean="0">
                <a:solidFill>
                  <a:schemeClr val="accent2">
                    <a:lumMod val="50000"/>
                  </a:schemeClr>
                </a:solidFill>
                <a:latin typeface="Centaur" pitchFamily="18" charset="0"/>
              </a:rPr>
              <a:t> Coimbra</a:t>
            </a:r>
            <a:endParaRPr lang="pt-PT" sz="2400" b="1" dirty="0">
              <a:solidFill>
                <a:schemeClr val="accent2">
                  <a:lumMod val="50000"/>
                </a:schemeClr>
              </a:solidFill>
              <a:latin typeface="Centaur"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770" decel="100000"/>
                                        <p:tgtEl>
                                          <p:spTgt spid="3">
                                            <p:txEl>
                                              <p:pRg st="0" end="0"/>
                                            </p:txEl>
                                          </p:spTgt>
                                        </p:tgtEl>
                                      </p:cBhvr>
                                    </p:animEffect>
                                    <p:animScale>
                                      <p:cBhvr>
                                        <p:cTn id="19" dur="770" decel="100000"/>
                                        <p:tgtEl>
                                          <p:spTgt spid="3">
                                            <p:txEl>
                                              <p:pRg st="0" end="0"/>
                                            </p:txEl>
                                          </p:spTgt>
                                        </p:tgtEl>
                                      </p:cBhvr>
                                      <p:from x="10000" y="10000"/>
                                      <p:to x="200000" y="450000"/>
                                    </p:animScale>
                                    <p:animScale>
                                      <p:cBhvr>
                                        <p:cTn id="20" dur="1230" accel="100000" fill="hold">
                                          <p:stCondLst>
                                            <p:cond delay="770"/>
                                          </p:stCondLst>
                                        </p:cTn>
                                        <p:tgtEl>
                                          <p:spTgt spid="3">
                                            <p:txEl>
                                              <p:pRg st="0" end="0"/>
                                            </p:txEl>
                                          </p:spTgt>
                                        </p:tgtEl>
                                      </p:cBhvr>
                                      <p:from x="200000" y="450000"/>
                                      <p:to x="100000" y="100000"/>
                                    </p:animScale>
                                    <p:set>
                                      <p:cBhvr>
                                        <p:cTn id="21" dur="770" fill="hold"/>
                                        <p:tgtEl>
                                          <p:spTgt spid="3">
                                            <p:txEl>
                                              <p:pRg st="0" end="0"/>
                                            </p:txEl>
                                          </p:spTgt>
                                        </p:tgtEl>
                                        <p:attrNameLst>
                                          <p:attrName>ppt_x</p:attrName>
                                        </p:attrNameLst>
                                      </p:cBhvr>
                                      <p:to>
                                        <p:strVal val="(0.5)"/>
                                      </p:to>
                                    </p:set>
                                    <p:anim from="(0.5)" to="(#ppt_x)" calcmode="lin" valueType="num">
                                      <p:cBhvr>
                                        <p:cTn id="22" dur="1230" accel="100000" fill="hold">
                                          <p:stCondLst>
                                            <p:cond delay="770"/>
                                          </p:stCondLst>
                                        </p:cTn>
                                        <p:tgtEl>
                                          <p:spTgt spid="3">
                                            <p:txEl>
                                              <p:pRg st="0" end="0"/>
                                            </p:txEl>
                                          </p:spTgt>
                                        </p:tgtEl>
                                        <p:attrNameLst>
                                          <p:attrName>ppt_x</p:attrName>
                                        </p:attrNameLst>
                                      </p:cBhvr>
                                    </p:anim>
                                    <p:set>
                                      <p:cBhvr>
                                        <p:cTn id="23" dur="770" fill="hold"/>
                                        <p:tgtEl>
                                          <p:spTgt spid="3">
                                            <p:txEl>
                                              <p:pRg st="0" end="0"/>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0" end="0"/>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16388"/>
                                        </p:tgtEl>
                                        <p:attrNameLst>
                                          <p:attrName>style.visibility</p:attrName>
                                        </p:attrNameLst>
                                      </p:cBhvr>
                                      <p:to>
                                        <p:strVal val="visible"/>
                                      </p:to>
                                    </p:set>
                                    <p:animEffect transition="in" filter="fade">
                                      <p:cBhvr>
                                        <p:cTn id="29" dur="770" decel="100000"/>
                                        <p:tgtEl>
                                          <p:spTgt spid="16388"/>
                                        </p:tgtEl>
                                      </p:cBhvr>
                                    </p:animEffect>
                                    <p:animScale>
                                      <p:cBhvr>
                                        <p:cTn id="30" dur="770" decel="100000"/>
                                        <p:tgtEl>
                                          <p:spTgt spid="16388"/>
                                        </p:tgtEl>
                                      </p:cBhvr>
                                      <p:from x="10000" y="10000"/>
                                      <p:to x="200000" y="450000"/>
                                    </p:animScale>
                                    <p:animScale>
                                      <p:cBhvr>
                                        <p:cTn id="31" dur="1230" accel="100000" fill="hold">
                                          <p:stCondLst>
                                            <p:cond delay="770"/>
                                          </p:stCondLst>
                                        </p:cTn>
                                        <p:tgtEl>
                                          <p:spTgt spid="16388"/>
                                        </p:tgtEl>
                                      </p:cBhvr>
                                      <p:from x="200000" y="450000"/>
                                      <p:to x="100000" y="100000"/>
                                    </p:animScale>
                                    <p:set>
                                      <p:cBhvr>
                                        <p:cTn id="32" dur="770" fill="hold"/>
                                        <p:tgtEl>
                                          <p:spTgt spid="16388"/>
                                        </p:tgtEl>
                                        <p:attrNameLst>
                                          <p:attrName>ppt_x</p:attrName>
                                        </p:attrNameLst>
                                      </p:cBhvr>
                                      <p:to>
                                        <p:strVal val="(0.5)"/>
                                      </p:to>
                                    </p:set>
                                    <p:anim from="(0.5)" to="(#ppt_x)" calcmode="lin" valueType="num">
                                      <p:cBhvr>
                                        <p:cTn id="33" dur="1230" accel="100000" fill="hold">
                                          <p:stCondLst>
                                            <p:cond delay="770"/>
                                          </p:stCondLst>
                                        </p:cTn>
                                        <p:tgtEl>
                                          <p:spTgt spid="16388"/>
                                        </p:tgtEl>
                                        <p:attrNameLst>
                                          <p:attrName>ppt_x</p:attrName>
                                        </p:attrNameLst>
                                      </p:cBhvr>
                                    </p:anim>
                                    <p:set>
                                      <p:cBhvr>
                                        <p:cTn id="34" dur="770" fill="hold"/>
                                        <p:tgtEl>
                                          <p:spTgt spid="16388"/>
                                        </p:tgtEl>
                                        <p:attrNameLst>
                                          <p:attrName>ppt_y</p:attrName>
                                        </p:attrNameLst>
                                      </p:cBhvr>
                                      <p:to>
                                        <p:strVal val="(#ppt_y+0.4)"/>
                                      </p:to>
                                    </p:set>
                                    <p:anim from="(#ppt_y+0.4)" to="(#ppt_y)" calcmode="lin" valueType="num">
                                      <p:cBhvr>
                                        <p:cTn id="35" dur="1230" accel="100000" fill="hold">
                                          <p:stCondLst>
                                            <p:cond delay="770"/>
                                          </p:stCondLst>
                                        </p:cTn>
                                        <p:tgtEl>
                                          <p:spTgt spid="16388"/>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770" decel="100000"/>
                                        <p:tgtEl>
                                          <p:spTgt spid="6"/>
                                        </p:tgtEl>
                                      </p:cBhvr>
                                    </p:animEffect>
                                    <p:animScale>
                                      <p:cBhvr>
                                        <p:cTn id="41" dur="770" decel="100000"/>
                                        <p:tgtEl>
                                          <p:spTgt spid="6"/>
                                        </p:tgtEl>
                                      </p:cBhvr>
                                      <p:from x="10000" y="10000"/>
                                      <p:to x="200000" y="450000"/>
                                    </p:animScale>
                                    <p:animScale>
                                      <p:cBhvr>
                                        <p:cTn id="42" dur="1230" accel="100000" fill="hold">
                                          <p:stCondLst>
                                            <p:cond delay="770"/>
                                          </p:stCondLst>
                                        </p:cTn>
                                        <p:tgtEl>
                                          <p:spTgt spid="6"/>
                                        </p:tgtEl>
                                      </p:cBhvr>
                                      <p:from x="200000" y="450000"/>
                                      <p:to x="100000" y="100000"/>
                                    </p:animScale>
                                    <p:set>
                                      <p:cBhvr>
                                        <p:cTn id="43" dur="770" fill="hold"/>
                                        <p:tgtEl>
                                          <p:spTgt spid="6"/>
                                        </p:tgtEl>
                                        <p:attrNameLst>
                                          <p:attrName>ppt_x</p:attrName>
                                        </p:attrNameLst>
                                      </p:cBhvr>
                                      <p:to>
                                        <p:strVal val="(0.5)"/>
                                      </p:to>
                                    </p:set>
                                    <p:anim from="(0.5)" to="(#ppt_x)" calcmode="lin" valueType="num">
                                      <p:cBhvr>
                                        <p:cTn id="44" dur="1230" accel="100000" fill="hold">
                                          <p:stCondLst>
                                            <p:cond delay="770"/>
                                          </p:stCondLst>
                                        </p:cTn>
                                        <p:tgtEl>
                                          <p:spTgt spid="6"/>
                                        </p:tgtEl>
                                        <p:attrNameLst>
                                          <p:attrName>ppt_x</p:attrName>
                                        </p:attrNameLst>
                                      </p:cBhvr>
                                    </p:anim>
                                    <p:set>
                                      <p:cBhvr>
                                        <p:cTn id="45" dur="770" fill="hold"/>
                                        <p:tgtEl>
                                          <p:spTgt spid="6"/>
                                        </p:tgtEl>
                                        <p:attrNameLst>
                                          <p:attrName>ppt_y</p:attrName>
                                        </p:attrNameLst>
                                      </p:cBhvr>
                                      <p:to>
                                        <p:strVal val="(#ppt_y+0.4)"/>
                                      </p:to>
                                    </p:set>
                                    <p:anim from="(#ppt_y+0.4)" to="(#ppt_y)" calcmode="lin" valueType="num">
                                      <p:cBhvr>
                                        <p:cTn id="46" dur="1230" accel="100000" fill="hold">
                                          <p:stCondLst>
                                            <p:cond delay="770"/>
                                          </p:stCondLst>
                                        </p:cTn>
                                        <p:tgtEl>
                                          <p:spTgt spid="6"/>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xit" presetSubtype="0" fill="hold" grpId="1" nodeType="clickEffect">
                                  <p:stCondLst>
                                    <p:cond delay="0"/>
                                  </p:stCondLst>
                                  <p:childTnLst>
                                    <p:animEffect transition="out" filter="fade">
                                      <p:cBhvr>
                                        <p:cTn id="50" dur="770" accel="100000">
                                          <p:stCondLst>
                                            <p:cond delay="1230"/>
                                          </p:stCondLst>
                                        </p:cTn>
                                        <p:tgtEl>
                                          <p:spTgt spid="2"/>
                                        </p:tgtEl>
                                      </p:cBhvr>
                                    </p:animEffect>
                                    <p:animScale>
                                      <p:cBhvr>
                                        <p:cTn id="51" dur="770" accel="100000">
                                          <p:stCondLst>
                                            <p:cond delay="1230"/>
                                          </p:stCondLst>
                                        </p:cTn>
                                        <p:tgtEl>
                                          <p:spTgt spid="2"/>
                                        </p:tgtEl>
                                      </p:cBhvr>
                                      <p:from x="200000" y="450000"/>
                                      <p:to x="10000" y="10000"/>
                                    </p:animScale>
                                    <p:animScale>
                                      <p:cBhvr>
                                        <p:cTn id="52" dur="1230" decel="100000"/>
                                        <p:tgtEl>
                                          <p:spTgt spid="2"/>
                                        </p:tgtEl>
                                      </p:cBhvr>
                                      <p:from x="100000" y="100000"/>
                                      <p:to x="200000" y="450000"/>
                                    </p:animScale>
                                    <p:anim from="(ppt_x)" to="(0.5)" calcmode="lin" valueType="num">
                                      <p:cBhvr>
                                        <p:cTn id="53" dur="1230" decel="100000"/>
                                        <p:tgtEl>
                                          <p:spTgt spid="2"/>
                                        </p:tgtEl>
                                        <p:attrNameLst>
                                          <p:attrName>ppt_x</p:attrName>
                                        </p:attrNameLst>
                                      </p:cBhvr>
                                    </p:anim>
                                    <p:anim from="(0.5)" to="(0.5)" calcmode="lin" valueType="num">
                                      <p:cBhvr>
                                        <p:cTn id="54" dur="770">
                                          <p:stCondLst>
                                            <p:cond delay="1230"/>
                                          </p:stCondLst>
                                        </p:cTn>
                                        <p:tgtEl>
                                          <p:spTgt spid="2"/>
                                        </p:tgtEl>
                                        <p:attrNameLst>
                                          <p:attrName>ppt_x</p:attrName>
                                        </p:attrNameLst>
                                      </p:cBhvr>
                                    </p:anim>
                                    <p:anim from="(ppt_y)" to="(ppt_y+0.4)" calcmode="lin" valueType="num">
                                      <p:cBhvr>
                                        <p:cTn id="55" dur="1230" decel="100000"/>
                                        <p:tgtEl>
                                          <p:spTgt spid="2"/>
                                        </p:tgtEl>
                                        <p:attrNameLst>
                                          <p:attrName>ppt_y</p:attrName>
                                        </p:attrNameLst>
                                      </p:cBhvr>
                                    </p:anim>
                                    <p:anim from="(ppt_y)" to="(ppt_y)" calcmode="lin" valueType="num">
                                      <p:cBhvr>
                                        <p:cTn id="56" dur="770">
                                          <p:stCondLst>
                                            <p:cond delay="1230"/>
                                          </p:stCondLst>
                                        </p:cTn>
                                        <p:tgtEl>
                                          <p:spTgt spid="2"/>
                                        </p:tgtEl>
                                        <p:attrNameLst>
                                          <p:attrName>ppt_y</p:attrName>
                                        </p:attrNameLst>
                                      </p:cBhvr>
                                    </p:anim>
                                    <p:set>
                                      <p:cBhvr>
                                        <p:cTn id="57" dur="1" fill="hold">
                                          <p:stCondLst>
                                            <p:cond delay="1999"/>
                                          </p:stCondLst>
                                        </p:cTn>
                                        <p:tgtEl>
                                          <p:spTgt spid="2"/>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51" presetClass="exit" presetSubtype="0" fill="hold" grpId="1" nodeType="clickEffect">
                                  <p:stCondLst>
                                    <p:cond delay="0"/>
                                  </p:stCondLst>
                                  <p:childTnLst>
                                    <p:animEffect transition="out" filter="fade">
                                      <p:cBhvr>
                                        <p:cTn id="61" dur="770" accel="100000">
                                          <p:stCondLst>
                                            <p:cond delay="1230"/>
                                          </p:stCondLst>
                                        </p:cTn>
                                        <p:tgtEl>
                                          <p:spTgt spid="3">
                                            <p:txEl>
                                              <p:pRg st="0" end="0"/>
                                            </p:txEl>
                                          </p:spTgt>
                                        </p:tgtEl>
                                      </p:cBhvr>
                                    </p:animEffect>
                                    <p:animScale>
                                      <p:cBhvr>
                                        <p:cTn id="62" dur="770" accel="100000">
                                          <p:stCondLst>
                                            <p:cond delay="1230"/>
                                          </p:stCondLst>
                                        </p:cTn>
                                        <p:tgtEl>
                                          <p:spTgt spid="3">
                                            <p:txEl>
                                              <p:pRg st="0" end="0"/>
                                            </p:txEl>
                                          </p:spTgt>
                                        </p:tgtEl>
                                      </p:cBhvr>
                                      <p:from x="200000" y="450000"/>
                                      <p:to x="10000" y="10000"/>
                                    </p:animScale>
                                    <p:animScale>
                                      <p:cBhvr>
                                        <p:cTn id="63" dur="1230" decel="100000"/>
                                        <p:tgtEl>
                                          <p:spTgt spid="3">
                                            <p:txEl>
                                              <p:pRg st="0" end="0"/>
                                            </p:txEl>
                                          </p:spTgt>
                                        </p:tgtEl>
                                      </p:cBhvr>
                                      <p:from x="100000" y="100000"/>
                                      <p:to x="200000" y="450000"/>
                                    </p:animScale>
                                    <p:anim from="(ppt_x)" to="(0.5)" calcmode="lin" valueType="num">
                                      <p:cBhvr>
                                        <p:cTn id="64" dur="1230" decel="100000"/>
                                        <p:tgtEl>
                                          <p:spTgt spid="3">
                                            <p:txEl>
                                              <p:pRg st="0" end="0"/>
                                            </p:txEl>
                                          </p:spTgt>
                                        </p:tgtEl>
                                        <p:attrNameLst>
                                          <p:attrName>ppt_x</p:attrName>
                                        </p:attrNameLst>
                                      </p:cBhvr>
                                    </p:anim>
                                    <p:anim from="(0.5)" to="(0.5)" calcmode="lin" valueType="num">
                                      <p:cBhvr>
                                        <p:cTn id="65" dur="770">
                                          <p:stCondLst>
                                            <p:cond delay="1230"/>
                                          </p:stCondLst>
                                        </p:cTn>
                                        <p:tgtEl>
                                          <p:spTgt spid="3">
                                            <p:txEl>
                                              <p:pRg st="0" end="0"/>
                                            </p:txEl>
                                          </p:spTgt>
                                        </p:tgtEl>
                                        <p:attrNameLst>
                                          <p:attrName>ppt_x</p:attrName>
                                        </p:attrNameLst>
                                      </p:cBhvr>
                                    </p:anim>
                                    <p:anim from="(ppt_y)" to="(ppt_y+0.4)" calcmode="lin" valueType="num">
                                      <p:cBhvr>
                                        <p:cTn id="66" dur="1230" decel="100000"/>
                                        <p:tgtEl>
                                          <p:spTgt spid="3">
                                            <p:txEl>
                                              <p:pRg st="0" end="0"/>
                                            </p:txEl>
                                          </p:spTgt>
                                        </p:tgtEl>
                                        <p:attrNameLst>
                                          <p:attrName>ppt_y</p:attrName>
                                        </p:attrNameLst>
                                      </p:cBhvr>
                                    </p:anim>
                                    <p:anim from="(ppt_y)" to="(ppt_y)" calcmode="lin" valueType="num">
                                      <p:cBhvr>
                                        <p:cTn id="67" dur="770">
                                          <p:stCondLst>
                                            <p:cond delay="1230"/>
                                          </p:stCondLst>
                                        </p:cTn>
                                        <p:tgtEl>
                                          <p:spTgt spid="3">
                                            <p:txEl>
                                              <p:pRg st="0" end="0"/>
                                            </p:txEl>
                                          </p:spTgt>
                                        </p:tgtEl>
                                        <p:attrNameLst>
                                          <p:attrName>ppt_y</p:attrName>
                                        </p:attrNameLst>
                                      </p:cBhvr>
                                    </p:anim>
                                    <p:set>
                                      <p:cBhvr>
                                        <p:cTn id="68"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51" presetClass="exit" presetSubtype="0" fill="hold" grpId="1" nodeType="clickEffect">
                                  <p:stCondLst>
                                    <p:cond delay="0"/>
                                  </p:stCondLst>
                                  <p:childTnLst>
                                    <p:animEffect transition="out" filter="fade">
                                      <p:cBhvr>
                                        <p:cTn id="72" dur="770" accel="100000">
                                          <p:stCondLst>
                                            <p:cond delay="1230"/>
                                          </p:stCondLst>
                                        </p:cTn>
                                        <p:tgtEl>
                                          <p:spTgt spid="6"/>
                                        </p:tgtEl>
                                      </p:cBhvr>
                                    </p:animEffect>
                                    <p:animScale>
                                      <p:cBhvr>
                                        <p:cTn id="73" dur="770" accel="100000">
                                          <p:stCondLst>
                                            <p:cond delay="1230"/>
                                          </p:stCondLst>
                                        </p:cTn>
                                        <p:tgtEl>
                                          <p:spTgt spid="6"/>
                                        </p:tgtEl>
                                      </p:cBhvr>
                                      <p:from x="200000" y="450000"/>
                                      <p:to x="10000" y="10000"/>
                                    </p:animScale>
                                    <p:animScale>
                                      <p:cBhvr>
                                        <p:cTn id="74" dur="1230" decel="100000"/>
                                        <p:tgtEl>
                                          <p:spTgt spid="6"/>
                                        </p:tgtEl>
                                      </p:cBhvr>
                                      <p:from x="100000" y="100000"/>
                                      <p:to x="200000" y="450000"/>
                                    </p:animScale>
                                    <p:anim from="(ppt_x)" to="(0.5)" calcmode="lin" valueType="num">
                                      <p:cBhvr>
                                        <p:cTn id="75" dur="1230" decel="100000"/>
                                        <p:tgtEl>
                                          <p:spTgt spid="6"/>
                                        </p:tgtEl>
                                        <p:attrNameLst>
                                          <p:attrName>ppt_x</p:attrName>
                                        </p:attrNameLst>
                                      </p:cBhvr>
                                    </p:anim>
                                    <p:anim from="(0.5)" to="(0.5)" calcmode="lin" valueType="num">
                                      <p:cBhvr>
                                        <p:cTn id="76" dur="770">
                                          <p:stCondLst>
                                            <p:cond delay="1230"/>
                                          </p:stCondLst>
                                        </p:cTn>
                                        <p:tgtEl>
                                          <p:spTgt spid="6"/>
                                        </p:tgtEl>
                                        <p:attrNameLst>
                                          <p:attrName>ppt_x</p:attrName>
                                        </p:attrNameLst>
                                      </p:cBhvr>
                                    </p:anim>
                                    <p:anim from="(ppt_y)" to="(ppt_y+0.4)" calcmode="lin" valueType="num">
                                      <p:cBhvr>
                                        <p:cTn id="77" dur="1230" decel="100000"/>
                                        <p:tgtEl>
                                          <p:spTgt spid="6"/>
                                        </p:tgtEl>
                                        <p:attrNameLst>
                                          <p:attrName>ppt_y</p:attrName>
                                        </p:attrNameLst>
                                      </p:cBhvr>
                                    </p:anim>
                                    <p:anim from="(ppt_y)" to="(ppt_y)" calcmode="lin" valueType="num">
                                      <p:cBhvr>
                                        <p:cTn id="78" dur="770">
                                          <p:stCondLst>
                                            <p:cond delay="1230"/>
                                          </p:stCondLst>
                                        </p:cTn>
                                        <p:tgtEl>
                                          <p:spTgt spid="6"/>
                                        </p:tgtEl>
                                        <p:attrNameLst>
                                          <p:attrName>ppt_y</p:attrName>
                                        </p:attrNameLst>
                                      </p:cBhvr>
                                    </p:anim>
                                    <p:set>
                                      <p:cBhvr>
                                        <p:cTn id="79" dur="1" fill="hold">
                                          <p:stCondLst>
                                            <p:cond delay="1999"/>
                                          </p:stCondLst>
                                        </p:cTn>
                                        <p:tgtEl>
                                          <p:spTgt spid="6"/>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51" presetClass="exit" presetSubtype="0" fill="hold" nodeType="clickEffect">
                                  <p:stCondLst>
                                    <p:cond delay="0"/>
                                  </p:stCondLst>
                                  <p:childTnLst>
                                    <p:animEffect transition="out" filter="fade">
                                      <p:cBhvr>
                                        <p:cTn id="83" dur="770" accel="100000">
                                          <p:stCondLst>
                                            <p:cond delay="1230"/>
                                          </p:stCondLst>
                                        </p:cTn>
                                        <p:tgtEl>
                                          <p:spTgt spid="16388"/>
                                        </p:tgtEl>
                                      </p:cBhvr>
                                    </p:animEffect>
                                    <p:animScale>
                                      <p:cBhvr>
                                        <p:cTn id="84" dur="770" accel="100000">
                                          <p:stCondLst>
                                            <p:cond delay="1230"/>
                                          </p:stCondLst>
                                        </p:cTn>
                                        <p:tgtEl>
                                          <p:spTgt spid="16388"/>
                                        </p:tgtEl>
                                      </p:cBhvr>
                                      <p:from x="200000" y="450000"/>
                                      <p:to x="10000" y="10000"/>
                                    </p:animScale>
                                    <p:animScale>
                                      <p:cBhvr>
                                        <p:cTn id="85" dur="1230" decel="100000"/>
                                        <p:tgtEl>
                                          <p:spTgt spid="16388"/>
                                        </p:tgtEl>
                                      </p:cBhvr>
                                      <p:from x="100000" y="100000"/>
                                      <p:to x="200000" y="450000"/>
                                    </p:animScale>
                                    <p:anim from="(ppt_x)" to="(0.5)" calcmode="lin" valueType="num">
                                      <p:cBhvr>
                                        <p:cTn id="86" dur="1230" decel="100000"/>
                                        <p:tgtEl>
                                          <p:spTgt spid="16388"/>
                                        </p:tgtEl>
                                        <p:attrNameLst>
                                          <p:attrName>ppt_x</p:attrName>
                                        </p:attrNameLst>
                                      </p:cBhvr>
                                    </p:anim>
                                    <p:anim from="(0.5)" to="(0.5)" calcmode="lin" valueType="num">
                                      <p:cBhvr>
                                        <p:cTn id="87" dur="770">
                                          <p:stCondLst>
                                            <p:cond delay="1230"/>
                                          </p:stCondLst>
                                        </p:cTn>
                                        <p:tgtEl>
                                          <p:spTgt spid="16388"/>
                                        </p:tgtEl>
                                        <p:attrNameLst>
                                          <p:attrName>ppt_x</p:attrName>
                                        </p:attrNameLst>
                                      </p:cBhvr>
                                    </p:anim>
                                    <p:anim from="(ppt_y)" to="(ppt_y+0.4)" calcmode="lin" valueType="num">
                                      <p:cBhvr>
                                        <p:cTn id="88" dur="1230" decel="100000"/>
                                        <p:tgtEl>
                                          <p:spTgt spid="16388"/>
                                        </p:tgtEl>
                                        <p:attrNameLst>
                                          <p:attrName>ppt_y</p:attrName>
                                        </p:attrNameLst>
                                      </p:cBhvr>
                                    </p:anim>
                                    <p:anim from="(ppt_y)" to="(ppt_y)" calcmode="lin" valueType="num">
                                      <p:cBhvr>
                                        <p:cTn id="89" dur="770">
                                          <p:stCondLst>
                                            <p:cond delay="1230"/>
                                          </p:stCondLst>
                                        </p:cTn>
                                        <p:tgtEl>
                                          <p:spTgt spid="16388"/>
                                        </p:tgtEl>
                                        <p:attrNameLst>
                                          <p:attrName>ppt_y</p:attrName>
                                        </p:attrNameLst>
                                      </p:cBhvr>
                                    </p:anim>
                                    <p:set>
                                      <p:cBhvr>
                                        <p:cTn id="90" dur="1" fill="hold">
                                          <p:stCondLst>
                                            <p:cond delay="1999"/>
                                          </p:stCondLst>
                                        </p:cTn>
                                        <p:tgtEl>
                                          <p:spTgt spid="163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P spid="6" grpId="0"/>
      <p:bldP spid="6"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260648"/>
            <a:ext cx="8229600" cy="4525963"/>
          </a:xfrm>
        </p:spPr>
        <p:txBody>
          <a:bodyPr/>
          <a:lstStyle/>
          <a:p>
            <a:pPr algn="just">
              <a:buNone/>
            </a:pPr>
            <a:r>
              <a:rPr lang="en-GB" sz="2800" b="1" dirty="0" smtClean="0">
                <a:latin typeface="Centaur" pitchFamily="18" charset="0"/>
              </a:rPr>
              <a:t>       Thousands </a:t>
            </a:r>
            <a:r>
              <a:rPr lang="en-GB" sz="2800" b="1" dirty="0">
                <a:latin typeface="Centaur" pitchFamily="18" charset="0"/>
              </a:rPr>
              <a:t>of World War II refugees who heard about Aristides, his generosity, his charitable work as well as his willingness to help people in trouble, addressed him in Bordeaux, France, where he was a consul, to get his help, because they knew he could emit visas that would allow them to come to Portugal so that they could then take a ship to America. </a:t>
            </a:r>
            <a:endParaRPr lang="pt-PT" sz="2800" b="1" dirty="0">
              <a:latin typeface="Centaur" pitchFamily="18" charset="0"/>
            </a:endParaRPr>
          </a:p>
          <a:p>
            <a:pPr>
              <a:buNone/>
            </a:pPr>
            <a:endParaRPr lang="pt-PT" dirty="0"/>
          </a:p>
        </p:txBody>
      </p:sp>
      <p:pic>
        <p:nvPicPr>
          <p:cNvPr id="18434" name="Picture 2" descr="http://4.bp.blogspot.com/_o7MZRBJ1zfQ/S-c7im2AHsI/AAAAAAAADyQ/QtuSkw_yCdQ/s1600/Aristides+de+Sousa+Mendes+2.jpg"/>
          <p:cNvPicPr>
            <a:picLocks noChangeAspect="1" noChangeArrowheads="1"/>
          </p:cNvPicPr>
          <p:nvPr/>
        </p:nvPicPr>
        <p:blipFill>
          <a:blip r:embed="rId2" cstate="print"/>
          <a:srcRect/>
          <a:stretch>
            <a:fillRect/>
          </a:stretch>
        </p:blipFill>
        <p:spPr bwMode="auto">
          <a:xfrm>
            <a:off x="1979712" y="3356992"/>
            <a:ext cx="4968552" cy="2745779"/>
          </a:xfrm>
          <a:prstGeom prst="rect">
            <a:avLst/>
          </a:prstGeom>
          <a:noFill/>
        </p:spPr>
      </p:pic>
      <p:sp>
        <p:nvSpPr>
          <p:cNvPr id="5" name="CaixaDeTexto 4"/>
          <p:cNvSpPr txBox="1"/>
          <p:nvPr/>
        </p:nvSpPr>
        <p:spPr>
          <a:xfrm>
            <a:off x="1403648" y="6237312"/>
            <a:ext cx="5976664" cy="461665"/>
          </a:xfrm>
          <a:prstGeom prst="rect">
            <a:avLst/>
          </a:prstGeom>
          <a:noFill/>
        </p:spPr>
        <p:txBody>
          <a:bodyPr wrap="square" rtlCol="0">
            <a:spAutoFit/>
          </a:bodyPr>
          <a:lstStyle/>
          <a:p>
            <a:pPr algn="ctr"/>
            <a:r>
              <a:rPr lang="pt-PT" sz="2400" b="1" dirty="0" smtClean="0">
                <a:solidFill>
                  <a:schemeClr val="accent2">
                    <a:lumMod val="50000"/>
                  </a:schemeClr>
                </a:solidFill>
                <a:latin typeface="Centaur" pitchFamily="18" charset="0"/>
              </a:rPr>
              <a:t>Aristides’ </a:t>
            </a:r>
            <a:r>
              <a:rPr lang="pt-PT" sz="2400" b="1" dirty="0" err="1" smtClean="0">
                <a:solidFill>
                  <a:schemeClr val="accent2">
                    <a:lumMod val="50000"/>
                  </a:schemeClr>
                </a:solidFill>
                <a:latin typeface="Centaur" pitchFamily="18" charset="0"/>
              </a:rPr>
              <a:t>family</a:t>
            </a:r>
            <a:endParaRPr lang="pt-PT" sz="2400" b="1" dirty="0">
              <a:solidFill>
                <a:schemeClr val="accent2">
                  <a:lumMod val="50000"/>
                </a:schemeClr>
              </a:solidFill>
              <a:latin typeface="Centaur"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18434"/>
                                        </p:tgtEl>
                                        <p:attrNameLst>
                                          <p:attrName>style.visibility</p:attrName>
                                        </p:attrNameLst>
                                      </p:cBhvr>
                                      <p:to>
                                        <p:strVal val="visible"/>
                                      </p:to>
                                    </p:set>
                                    <p:animEffect transition="in" filter="fade">
                                      <p:cBhvr>
                                        <p:cTn id="18" dur="770" decel="100000"/>
                                        <p:tgtEl>
                                          <p:spTgt spid="18434"/>
                                        </p:tgtEl>
                                      </p:cBhvr>
                                    </p:animEffect>
                                    <p:animScale>
                                      <p:cBhvr>
                                        <p:cTn id="19" dur="770" decel="100000"/>
                                        <p:tgtEl>
                                          <p:spTgt spid="18434"/>
                                        </p:tgtEl>
                                      </p:cBhvr>
                                      <p:from x="10000" y="10000"/>
                                      <p:to x="200000" y="450000"/>
                                    </p:animScale>
                                    <p:animScale>
                                      <p:cBhvr>
                                        <p:cTn id="20" dur="1230" accel="100000" fill="hold">
                                          <p:stCondLst>
                                            <p:cond delay="770"/>
                                          </p:stCondLst>
                                        </p:cTn>
                                        <p:tgtEl>
                                          <p:spTgt spid="18434"/>
                                        </p:tgtEl>
                                      </p:cBhvr>
                                      <p:from x="200000" y="450000"/>
                                      <p:to x="100000" y="100000"/>
                                    </p:animScale>
                                    <p:set>
                                      <p:cBhvr>
                                        <p:cTn id="21" dur="770" fill="hold"/>
                                        <p:tgtEl>
                                          <p:spTgt spid="18434"/>
                                        </p:tgtEl>
                                        <p:attrNameLst>
                                          <p:attrName>ppt_x</p:attrName>
                                        </p:attrNameLst>
                                      </p:cBhvr>
                                      <p:to>
                                        <p:strVal val="(0.5)"/>
                                      </p:to>
                                    </p:set>
                                    <p:anim from="(0.5)" to="(#ppt_x)" calcmode="lin" valueType="num">
                                      <p:cBhvr>
                                        <p:cTn id="22" dur="1230" accel="100000" fill="hold">
                                          <p:stCondLst>
                                            <p:cond delay="770"/>
                                          </p:stCondLst>
                                        </p:cTn>
                                        <p:tgtEl>
                                          <p:spTgt spid="18434"/>
                                        </p:tgtEl>
                                        <p:attrNameLst>
                                          <p:attrName>ppt_x</p:attrName>
                                        </p:attrNameLst>
                                      </p:cBhvr>
                                    </p:anim>
                                    <p:set>
                                      <p:cBhvr>
                                        <p:cTn id="23" dur="770" fill="hold"/>
                                        <p:tgtEl>
                                          <p:spTgt spid="18434"/>
                                        </p:tgtEl>
                                        <p:attrNameLst>
                                          <p:attrName>ppt_y</p:attrName>
                                        </p:attrNameLst>
                                      </p:cBhvr>
                                      <p:to>
                                        <p:strVal val="(#ppt_y+0.4)"/>
                                      </p:to>
                                    </p:set>
                                    <p:anim from="(#ppt_y+0.4)" to="(#ppt_y)" calcmode="lin" valueType="num">
                                      <p:cBhvr>
                                        <p:cTn id="24" dur="1230" accel="100000" fill="hold">
                                          <p:stCondLst>
                                            <p:cond delay="770"/>
                                          </p:stCondLst>
                                        </p:cTn>
                                        <p:tgtEl>
                                          <p:spTgt spid="18434"/>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770" decel="100000"/>
                                        <p:tgtEl>
                                          <p:spTgt spid="5"/>
                                        </p:tgtEl>
                                      </p:cBhvr>
                                    </p:animEffect>
                                    <p:animScale>
                                      <p:cBhvr>
                                        <p:cTn id="30" dur="770" decel="100000"/>
                                        <p:tgtEl>
                                          <p:spTgt spid="5"/>
                                        </p:tgtEl>
                                      </p:cBhvr>
                                      <p:from x="10000" y="10000"/>
                                      <p:to x="200000" y="450000"/>
                                    </p:animScale>
                                    <p:animScale>
                                      <p:cBhvr>
                                        <p:cTn id="31" dur="1230" accel="100000" fill="hold">
                                          <p:stCondLst>
                                            <p:cond delay="770"/>
                                          </p:stCondLst>
                                        </p:cTn>
                                        <p:tgtEl>
                                          <p:spTgt spid="5"/>
                                        </p:tgtEl>
                                      </p:cBhvr>
                                      <p:from x="200000" y="450000"/>
                                      <p:to x="100000" y="100000"/>
                                    </p:animScale>
                                    <p:set>
                                      <p:cBhvr>
                                        <p:cTn id="32" dur="770" fill="hold"/>
                                        <p:tgtEl>
                                          <p:spTgt spid="5"/>
                                        </p:tgtEl>
                                        <p:attrNameLst>
                                          <p:attrName>ppt_x</p:attrName>
                                        </p:attrNameLst>
                                      </p:cBhvr>
                                      <p:to>
                                        <p:strVal val="(0.5)"/>
                                      </p:to>
                                    </p:set>
                                    <p:anim from="(0.5)" to="(#ppt_x)" calcmode="lin" valueType="num">
                                      <p:cBhvr>
                                        <p:cTn id="33" dur="1230" accel="100000" fill="hold">
                                          <p:stCondLst>
                                            <p:cond delay="770"/>
                                          </p:stCondLst>
                                        </p:cTn>
                                        <p:tgtEl>
                                          <p:spTgt spid="5"/>
                                        </p:tgtEl>
                                        <p:attrNameLst>
                                          <p:attrName>ppt_x</p:attrName>
                                        </p:attrNameLst>
                                      </p:cBhvr>
                                    </p:anim>
                                    <p:set>
                                      <p:cBhvr>
                                        <p:cTn id="34" dur="770" fill="hold"/>
                                        <p:tgtEl>
                                          <p:spTgt spid="5"/>
                                        </p:tgtEl>
                                        <p:attrNameLst>
                                          <p:attrName>ppt_y</p:attrName>
                                        </p:attrNameLst>
                                      </p:cBhvr>
                                      <p:to>
                                        <p:strVal val="(#ppt_y+0.4)"/>
                                      </p:to>
                                    </p:set>
                                    <p:anim from="(#ppt_y+0.4)" to="(#ppt_y)" calcmode="lin" valueType="num">
                                      <p:cBhvr>
                                        <p:cTn id="35" dur="1230" accel="100000" fill="hold">
                                          <p:stCondLst>
                                            <p:cond delay="770"/>
                                          </p:stCondLst>
                                        </p:cTn>
                                        <p:tgtEl>
                                          <p:spTgt spid="5"/>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xit" presetSubtype="0" fill="hold" grpId="1" nodeType="clickEffect">
                                  <p:stCondLst>
                                    <p:cond delay="0"/>
                                  </p:stCondLst>
                                  <p:childTnLst>
                                    <p:animEffect transition="out" filter="fade">
                                      <p:cBhvr>
                                        <p:cTn id="39" dur="770" accel="100000">
                                          <p:stCondLst>
                                            <p:cond delay="1230"/>
                                          </p:stCondLst>
                                        </p:cTn>
                                        <p:tgtEl>
                                          <p:spTgt spid="3">
                                            <p:txEl>
                                              <p:pRg st="0" end="0"/>
                                            </p:txEl>
                                          </p:spTgt>
                                        </p:tgtEl>
                                      </p:cBhvr>
                                    </p:animEffect>
                                    <p:animScale>
                                      <p:cBhvr>
                                        <p:cTn id="40" dur="770" accel="100000">
                                          <p:stCondLst>
                                            <p:cond delay="1230"/>
                                          </p:stCondLst>
                                        </p:cTn>
                                        <p:tgtEl>
                                          <p:spTgt spid="3">
                                            <p:txEl>
                                              <p:pRg st="0" end="0"/>
                                            </p:txEl>
                                          </p:spTgt>
                                        </p:tgtEl>
                                      </p:cBhvr>
                                      <p:from x="200000" y="450000"/>
                                      <p:to x="10000" y="10000"/>
                                    </p:animScale>
                                    <p:animScale>
                                      <p:cBhvr>
                                        <p:cTn id="41" dur="1230" decel="100000"/>
                                        <p:tgtEl>
                                          <p:spTgt spid="3">
                                            <p:txEl>
                                              <p:pRg st="0" end="0"/>
                                            </p:txEl>
                                          </p:spTgt>
                                        </p:tgtEl>
                                      </p:cBhvr>
                                      <p:from x="100000" y="100000"/>
                                      <p:to x="200000" y="450000"/>
                                    </p:animScale>
                                    <p:anim from="(ppt_x)" to="(0.5)" calcmode="lin" valueType="num">
                                      <p:cBhvr>
                                        <p:cTn id="42" dur="1230" decel="100000"/>
                                        <p:tgtEl>
                                          <p:spTgt spid="3">
                                            <p:txEl>
                                              <p:pRg st="0" end="0"/>
                                            </p:txEl>
                                          </p:spTgt>
                                        </p:tgtEl>
                                        <p:attrNameLst>
                                          <p:attrName>ppt_x</p:attrName>
                                        </p:attrNameLst>
                                      </p:cBhvr>
                                    </p:anim>
                                    <p:anim from="(0.5)" to="(0.5)" calcmode="lin" valueType="num">
                                      <p:cBhvr>
                                        <p:cTn id="43" dur="770">
                                          <p:stCondLst>
                                            <p:cond delay="1230"/>
                                          </p:stCondLst>
                                        </p:cTn>
                                        <p:tgtEl>
                                          <p:spTgt spid="3">
                                            <p:txEl>
                                              <p:pRg st="0" end="0"/>
                                            </p:txEl>
                                          </p:spTgt>
                                        </p:tgtEl>
                                        <p:attrNameLst>
                                          <p:attrName>ppt_x</p:attrName>
                                        </p:attrNameLst>
                                      </p:cBhvr>
                                    </p:anim>
                                    <p:anim from="(ppt_y)" to="(ppt_y+0.4)" calcmode="lin" valueType="num">
                                      <p:cBhvr>
                                        <p:cTn id="44" dur="1230" decel="100000"/>
                                        <p:tgtEl>
                                          <p:spTgt spid="3">
                                            <p:txEl>
                                              <p:pRg st="0" end="0"/>
                                            </p:txEl>
                                          </p:spTgt>
                                        </p:tgtEl>
                                        <p:attrNameLst>
                                          <p:attrName>ppt_y</p:attrName>
                                        </p:attrNameLst>
                                      </p:cBhvr>
                                    </p:anim>
                                    <p:anim from="(ppt_y)" to="(ppt_y)" calcmode="lin" valueType="num">
                                      <p:cBhvr>
                                        <p:cTn id="45" dur="770">
                                          <p:stCondLst>
                                            <p:cond delay="1230"/>
                                          </p:stCondLst>
                                        </p:cTn>
                                        <p:tgtEl>
                                          <p:spTgt spid="3">
                                            <p:txEl>
                                              <p:pRg st="0" end="0"/>
                                            </p:txEl>
                                          </p:spTgt>
                                        </p:tgtEl>
                                        <p:attrNameLst>
                                          <p:attrName>ppt_y</p:attrName>
                                        </p:attrNameLst>
                                      </p:cBhvr>
                                    </p:anim>
                                    <p:set>
                                      <p:cBhvr>
                                        <p:cTn id="46"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51" presetClass="exit" presetSubtype="0" fill="hold" grpId="1" nodeType="clickEffect">
                                  <p:stCondLst>
                                    <p:cond delay="0"/>
                                  </p:stCondLst>
                                  <p:childTnLst>
                                    <p:animEffect transition="out" filter="fade">
                                      <p:cBhvr>
                                        <p:cTn id="50" dur="770" accel="100000">
                                          <p:stCondLst>
                                            <p:cond delay="1230"/>
                                          </p:stCondLst>
                                        </p:cTn>
                                        <p:tgtEl>
                                          <p:spTgt spid="5"/>
                                        </p:tgtEl>
                                      </p:cBhvr>
                                    </p:animEffect>
                                    <p:animScale>
                                      <p:cBhvr>
                                        <p:cTn id="51" dur="770" accel="100000">
                                          <p:stCondLst>
                                            <p:cond delay="1230"/>
                                          </p:stCondLst>
                                        </p:cTn>
                                        <p:tgtEl>
                                          <p:spTgt spid="5"/>
                                        </p:tgtEl>
                                      </p:cBhvr>
                                      <p:from x="200000" y="450000"/>
                                      <p:to x="10000" y="10000"/>
                                    </p:animScale>
                                    <p:animScale>
                                      <p:cBhvr>
                                        <p:cTn id="52" dur="1230" decel="100000"/>
                                        <p:tgtEl>
                                          <p:spTgt spid="5"/>
                                        </p:tgtEl>
                                      </p:cBhvr>
                                      <p:from x="100000" y="100000"/>
                                      <p:to x="200000" y="450000"/>
                                    </p:animScale>
                                    <p:anim from="(ppt_x)" to="(0.5)" calcmode="lin" valueType="num">
                                      <p:cBhvr>
                                        <p:cTn id="53" dur="1230" decel="100000"/>
                                        <p:tgtEl>
                                          <p:spTgt spid="5"/>
                                        </p:tgtEl>
                                        <p:attrNameLst>
                                          <p:attrName>ppt_x</p:attrName>
                                        </p:attrNameLst>
                                      </p:cBhvr>
                                    </p:anim>
                                    <p:anim from="(0.5)" to="(0.5)" calcmode="lin" valueType="num">
                                      <p:cBhvr>
                                        <p:cTn id="54" dur="770">
                                          <p:stCondLst>
                                            <p:cond delay="1230"/>
                                          </p:stCondLst>
                                        </p:cTn>
                                        <p:tgtEl>
                                          <p:spTgt spid="5"/>
                                        </p:tgtEl>
                                        <p:attrNameLst>
                                          <p:attrName>ppt_x</p:attrName>
                                        </p:attrNameLst>
                                      </p:cBhvr>
                                    </p:anim>
                                    <p:anim from="(ppt_y)" to="(ppt_y+0.4)" calcmode="lin" valueType="num">
                                      <p:cBhvr>
                                        <p:cTn id="55" dur="1230" decel="100000"/>
                                        <p:tgtEl>
                                          <p:spTgt spid="5"/>
                                        </p:tgtEl>
                                        <p:attrNameLst>
                                          <p:attrName>ppt_y</p:attrName>
                                        </p:attrNameLst>
                                      </p:cBhvr>
                                    </p:anim>
                                    <p:anim from="(ppt_y)" to="(ppt_y)" calcmode="lin" valueType="num">
                                      <p:cBhvr>
                                        <p:cTn id="56" dur="770">
                                          <p:stCondLst>
                                            <p:cond delay="1230"/>
                                          </p:stCondLst>
                                        </p:cTn>
                                        <p:tgtEl>
                                          <p:spTgt spid="5"/>
                                        </p:tgtEl>
                                        <p:attrNameLst>
                                          <p:attrName>ppt_y</p:attrName>
                                        </p:attrNameLst>
                                      </p:cBhvr>
                                    </p:anim>
                                    <p:set>
                                      <p:cBhvr>
                                        <p:cTn id="57" dur="1" fill="hold">
                                          <p:stCondLst>
                                            <p:cond delay="1999"/>
                                          </p:stCondLst>
                                        </p:cTn>
                                        <p:tgtEl>
                                          <p:spTgt spid="5"/>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51" presetClass="exit" presetSubtype="0" fill="hold" nodeType="clickEffect">
                                  <p:stCondLst>
                                    <p:cond delay="0"/>
                                  </p:stCondLst>
                                  <p:childTnLst>
                                    <p:animEffect transition="out" filter="fade">
                                      <p:cBhvr>
                                        <p:cTn id="61" dur="770" accel="100000">
                                          <p:stCondLst>
                                            <p:cond delay="1230"/>
                                          </p:stCondLst>
                                        </p:cTn>
                                        <p:tgtEl>
                                          <p:spTgt spid="18434"/>
                                        </p:tgtEl>
                                      </p:cBhvr>
                                    </p:animEffect>
                                    <p:animScale>
                                      <p:cBhvr>
                                        <p:cTn id="62" dur="770" accel="100000">
                                          <p:stCondLst>
                                            <p:cond delay="1230"/>
                                          </p:stCondLst>
                                        </p:cTn>
                                        <p:tgtEl>
                                          <p:spTgt spid="18434"/>
                                        </p:tgtEl>
                                      </p:cBhvr>
                                      <p:from x="200000" y="450000"/>
                                      <p:to x="10000" y="10000"/>
                                    </p:animScale>
                                    <p:animScale>
                                      <p:cBhvr>
                                        <p:cTn id="63" dur="1230" decel="100000"/>
                                        <p:tgtEl>
                                          <p:spTgt spid="18434"/>
                                        </p:tgtEl>
                                      </p:cBhvr>
                                      <p:from x="100000" y="100000"/>
                                      <p:to x="200000" y="450000"/>
                                    </p:animScale>
                                    <p:anim from="(ppt_x)" to="(0.5)" calcmode="lin" valueType="num">
                                      <p:cBhvr>
                                        <p:cTn id="64" dur="1230" decel="100000"/>
                                        <p:tgtEl>
                                          <p:spTgt spid="18434"/>
                                        </p:tgtEl>
                                        <p:attrNameLst>
                                          <p:attrName>ppt_x</p:attrName>
                                        </p:attrNameLst>
                                      </p:cBhvr>
                                    </p:anim>
                                    <p:anim from="(0.5)" to="(0.5)" calcmode="lin" valueType="num">
                                      <p:cBhvr>
                                        <p:cTn id="65" dur="770">
                                          <p:stCondLst>
                                            <p:cond delay="1230"/>
                                          </p:stCondLst>
                                        </p:cTn>
                                        <p:tgtEl>
                                          <p:spTgt spid="18434"/>
                                        </p:tgtEl>
                                        <p:attrNameLst>
                                          <p:attrName>ppt_x</p:attrName>
                                        </p:attrNameLst>
                                      </p:cBhvr>
                                    </p:anim>
                                    <p:anim from="(ppt_y)" to="(ppt_y+0.4)" calcmode="lin" valueType="num">
                                      <p:cBhvr>
                                        <p:cTn id="66" dur="1230" decel="100000"/>
                                        <p:tgtEl>
                                          <p:spTgt spid="18434"/>
                                        </p:tgtEl>
                                        <p:attrNameLst>
                                          <p:attrName>ppt_y</p:attrName>
                                        </p:attrNameLst>
                                      </p:cBhvr>
                                    </p:anim>
                                    <p:anim from="(ppt_y)" to="(ppt_y)" calcmode="lin" valueType="num">
                                      <p:cBhvr>
                                        <p:cTn id="67" dur="770">
                                          <p:stCondLst>
                                            <p:cond delay="1230"/>
                                          </p:stCondLst>
                                        </p:cTn>
                                        <p:tgtEl>
                                          <p:spTgt spid="18434"/>
                                        </p:tgtEl>
                                        <p:attrNameLst>
                                          <p:attrName>ppt_y</p:attrName>
                                        </p:attrNameLst>
                                      </p:cBhvr>
                                    </p:anim>
                                    <p:set>
                                      <p:cBhvr>
                                        <p:cTn id="68" dur="1" fill="hold">
                                          <p:stCondLst>
                                            <p:cond delay="1999"/>
                                          </p:stCondLst>
                                        </p:cTn>
                                        <p:tgtEl>
                                          <p:spTgt spid="184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260648"/>
            <a:ext cx="8229600" cy="4525963"/>
          </a:xfrm>
        </p:spPr>
        <p:txBody>
          <a:bodyPr/>
          <a:lstStyle/>
          <a:p>
            <a:pPr>
              <a:buNone/>
            </a:pPr>
            <a:r>
              <a:rPr lang="en-GB" sz="2800" b="1" dirty="0" smtClean="0">
                <a:latin typeface="Centaur" pitchFamily="18" charset="0"/>
              </a:rPr>
              <a:t>       However</a:t>
            </a:r>
            <a:r>
              <a:rPr lang="en-GB" sz="2800" b="1" dirty="0">
                <a:latin typeface="Centaur" pitchFamily="18" charset="0"/>
              </a:rPr>
              <a:t>, this situation became difficult once Portugal was being ruled by a dictator, Salazar, who had forbidden the emission of visas to leave or come to Portugal, for Russians, Portuguese exile politicians and Jews. Although Salazar had imposed that, Aristides continued his mission of saving lives, risking his own life</a:t>
            </a:r>
            <a:r>
              <a:rPr lang="en-GB" sz="2800" b="1" dirty="0" smtClean="0">
                <a:latin typeface="Centaur" pitchFamily="18" charset="0"/>
              </a:rPr>
              <a:t>.</a:t>
            </a:r>
            <a:endParaRPr lang="pt-PT" sz="2800" b="1" dirty="0">
              <a:latin typeface="Centaur" pitchFamily="18" charset="0"/>
            </a:endParaRPr>
          </a:p>
        </p:txBody>
      </p:sp>
      <p:pic>
        <p:nvPicPr>
          <p:cNvPr id="17410" name="Picture 2" descr="http://1.bp.blogspot.com/_fvMmtgX9Xf0/R0t8gaZ-byI/AAAAAAAAAM8/zm7RUJshywA/s400/Aristides+-+Passal.jpg"/>
          <p:cNvPicPr>
            <a:picLocks noChangeAspect="1" noChangeArrowheads="1"/>
          </p:cNvPicPr>
          <p:nvPr/>
        </p:nvPicPr>
        <p:blipFill>
          <a:blip r:embed="rId2" cstate="print"/>
          <a:srcRect l="3179" t="4256" r="4627" b="14894"/>
          <a:stretch>
            <a:fillRect/>
          </a:stretch>
        </p:blipFill>
        <p:spPr bwMode="auto">
          <a:xfrm>
            <a:off x="2339752" y="3140968"/>
            <a:ext cx="4176464" cy="2736304"/>
          </a:xfrm>
          <a:prstGeom prst="rect">
            <a:avLst/>
          </a:prstGeom>
          <a:noFill/>
        </p:spPr>
      </p:pic>
      <p:sp>
        <p:nvSpPr>
          <p:cNvPr id="5" name="CaixaDeTexto 4"/>
          <p:cNvSpPr txBox="1"/>
          <p:nvPr/>
        </p:nvSpPr>
        <p:spPr>
          <a:xfrm>
            <a:off x="1691680" y="6093296"/>
            <a:ext cx="5400600" cy="461665"/>
          </a:xfrm>
          <a:prstGeom prst="rect">
            <a:avLst/>
          </a:prstGeom>
          <a:noFill/>
        </p:spPr>
        <p:txBody>
          <a:bodyPr wrap="square" rtlCol="0">
            <a:spAutoFit/>
          </a:bodyPr>
          <a:lstStyle/>
          <a:p>
            <a:pPr algn="ctr"/>
            <a:r>
              <a:rPr lang="pt-PT" sz="2400" b="1" dirty="0" smtClean="0">
                <a:solidFill>
                  <a:schemeClr val="accent2">
                    <a:lumMod val="50000"/>
                  </a:schemeClr>
                </a:solidFill>
                <a:latin typeface="Centaur" pitchFamily="18" charset="0"/>
              </a:rPr>
              <a:t>Aristides’ </a:t>
            </a:r>
            <a:r>
              <a:rPr lang="pt-PT" sz="2400" b="1" dirty="0" err="1" smtClean="0">
                <a:solidFill>
                  <a:schemeClr val="accent2">
                    <a:lumMod val="50000"/>
                  </a:schemeClr>
                </a:solidFill>
                <a:latin typeface="Centaur" pitchFamily="18" charset="0"/>
              </a:rPr>
              <a:t>house</a:t>
            </a:r>
            <a:endParaRPr lang="pt-PT" sz="2400" b="1" dirty="0">
              <a:solidFill>
                <a:schemeClr val="accent2">
                  <a:lumMod val="50000"/>
                </a:schemeClr>
              </a:solidFill>
              <a:latin typeface="Centaur"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17410"/>
                                        </p:tgtEl>
                                        <p:attrNameLst>
                                          <p:attrName>style.visibility</p:attrName>
                                        </p:attrNameLst>
                                      </p:cBhvr>
                                      <p:to>
                                        <p:strVal val="visible"/>
                                      </p:to>
                                    </p:set>
                                    <p:animEffect transition="in" filter="fade">
                                      <p:cBhvr>
                                        <p:cTn id="18" dur="770" decel="100000"/>
                                        <p:tgtEl>
                                          <p:spTgt spid="17410"/>
                                        </p:tgtEl>
                                      </p:cBhvr>
                                    </p:animEffect>
                                    <p:animScale>
                                      <p:cBhvr>
                                        <p:cTn id="19" dur="770" decel="100000"/>
                                        <p:tgtEl>
                                          <p:spTgt spid="17410"/>
                                        </p:tgtEl>
                                      </p:cBhvr>
                                      <p:from x="10000" y="10000"/>
                                      <p:to x="200000" y="450000"/>
                                    </p:animScale>
                                    <p:animScale>
                                      <p:cBhvr>
                                        <p:cTn id="20" dur="1230" accel="100000" fill="hold">
                                          <p:stCondLst>
                                            <p:cond delay="770"/>
                                          </p:stCondLst>
                                        </p:cTn>
                                        <p:tgtEl>
                                          <p:spTgt spid="17410"/>
                                        </p:tgtEl>
                                      </p:cBhvr>
                                      <p:from x="200000" y="450000"/>
                                      <p:to x="100000" y="100000"/>
                                    </p:animScale>
                                    <p:set>
                                      <p:cBhvr>
                                        <p:cTn id="21" dur="770" fill="hold"/>
                                        <p:tgtEl>
                                          <p:spTgt spid="17410"/>
                                        </p:tgtEl>
                                        <p:attrNameLst>
                                          <p:attrName>ppt_x</p:attrName>
                                        </p:attrNameLst>
                                      </p:cBhvr>
                                      <p:to>
                                        <p:strVal val="(0.5)"/>
                                      </p:to>
                                    </p:set>
                                    <p:anim from="(0.5)" to="(#ppt_x)" calcmode="lin" valueType="num">
                                      <p:cBhvr>
                                        <p:cTn id="22" dur="1230" accel="100000" fill="hold">
                                          <p:stCondLst>
                                            <p:cond delay="770"/>
                                          </p:stCondLst>
                                        </p:cTn>
                                        <p:tgtEl>
                                          <p:spTgt spid="17410"/>
                                        </p:tgtEl>
                                        <p:attrNameLst>
                                          <p:attrName>ppt_x</p:attrName>
                                        </p:attrNameLst>
                                      </p:cBhvr>
                                    </p:anim>
                                    <p:set>
                                      <p:cBhvr>
                                        <p:cTn id="23" dur="770" fill="hold"/>
                                        <p:tgtEl>
                                          <p:spTgt spid="17410"/>
                                        </p:tgtEl>
                                        <p:attrNameLst>
                                          <p:attrName>ppt_y</p:attrName>
                                        </p:attrNameLst>
                                      </p:cBhvr>
                                      <p:to>
                                        <p:strVal val="(#ppt_y+0.4)"/>
                                      </p:to>
                                    </p:set>
                                    <p:anim from="(#ppt_y+0.4)" to="(#ppt_y)" calcmode="lin" valueType="num">
                                      <p:cBhvr>
                                        <p:cTn id="24" dur="1230" accel="100000" fill="hold">
                                          <p:stCondLst>
                                            <p:cond delay="770"/>
                                          </p:stCondLst>
                                        </p:cTn>
                                        <p:tgtEl>
                                          <p:spTgt spid="17410"/>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770" decel="100000"/>
                                        <p:tgtEl>
                                          <p:spTgt spid="5"/>
                                        </p:tgtEl>
                                      </p:cBhvr>
                                    </p:animEffect>
                                    <p:animScale>
                                      <p:cBhvr>
                                        <p:cTn id="30" dur="770" decel="100000"/>
                                        <p:tgtEl>
                                          <p:spTgt spid="5"/>
                                        </p:tgtEl>
                                      </p:cBhvr>
                                      <p:from x="10000" y="10000"/>
                                      <p:to x="200000" y="450000"/>
                                    </p:animScale>
                                    <p:animScale>
                                      <p:cBhvr>
                                        <p:cTn id="31" dur="1230" accel="100000" fill="hold">
                                          <p:stCondLst>
                                            <p:cond delay="770"/>
                                          </p:stCondLst>
                                        </p:cTn>
                                        <p:tgtEl>
                                          <p:spTgt spid="5"/>
                                        </p:tgtEl>
                                      </p:cBhvr>
                                      <p:from x="200000" y="450000"/>
                                      <p:to x="100000" y="100000"/>
                                    </p:animScale>
                                    <p:set>
                                      <p:cBhvr>
                                        <p:cTn id="32" dur="770" fill="hold"/>
                                        <p:tgtEl>
                                          <p:spTgt spid="5"/>
                                        </p:tgtEl>
                                        <p:attrNameLst>
                                          <p:attrName>ppt_x</p:attrName>
                                        </p:attrNameLst>
                                      </p:cBhvr>
                                      <p:to>
                                        <p:strVal val="(0.5)"/>
                                      </p:to>
                                    </p:set>
                                    <p:anim from="(0.5)" to="(#ppt_x)" calcmode="lin" valueType="num">
                                      <p:cBhvr>
                                        <p:cTn id="33" dur="1230" accel="100000" fill="hold">
                                          <p:stCondLst>
                                            <p:cond delay="770"/>
                                          </p:stCondLst>
                                        </p:cTn>
                                        <p:tgtEl>
                                          <p:spTgt spid="5"/>
                                        </p:tgtEl>
                                        <p:attrNameLst>
                                          <p:attrName>ppt_x</p:attrName>
                                        </p:attrNameLst>
                                      </p:cBhvr>
                                    </p:anim>
                                    <p:set>
                                      <p:cBhvr>
                                        <p:cTn id="34" dur="770" fill="hold"/>
                                        <p:tgtEl>
                                          <p:spTgt spid="5"/>
                                        </p:tgtEl>
                                        <p:attrNameLst>
                                          <p:attrName>ppt_y</p:attrName>
                                        </p:attrNameLst>
                                      </p:cBhvr>
                                      <p:to>
                                        <p:strVal val="(#ppt_y+0.4)"/>
                                      </p:to>
                                    </p:set>
                                    <p:anim from="(#ppt_y+0.4)" to="(#ppt_y)" calcmode="lin" valueType="num">
                                      <p:cBhvr>
                                        <p:cTn id="35" dur="1230" accel="100000" fill="hold">
                                          <p:stCondLst>
                                            <p:cond delay="770"/>
                                          </p:stCondLst>
                                        </p:cTn>
                                        <p:tgtEl>
                                          <p:spTgt spid="5"/>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xit" presetSubtype="0" fill="hold" grpId="1" nodeType="clickEffect">
                                  <p:stCondLst>
                                    <p:cond delay="0"/>
                                  </p:stCondLst>
                                  <p:childTnLst>
                                    <p:animEffect transition="out" filter="fade">
                                      <p:cBhvr>
                                        <p:cTn id="39" dur="770" accel="100000">
                                          <p:stCondLst>
                                            <p:cond delay="1230"/>
                                          </p:stCondLst>
                                        </p:cTn>
                                        <p:tgtEl>
                                          <p:spTgt spid="3">
                                            <p:txEl>
                                              <p:pRg st="0" end="0"/>
                                            </p:txEl>
                                          </p:spTgt>
                                        </p:tgtEl>
                                      </p:cBhvr>
                                    </p:animEffect>
                                    <p:animScale>
                                      <p:cBhvr>
                                        <p:cTn id="40" dur="770" accel="100000">
                                          <p:stCondLst>
                                            <p:cond delay="1230"/>
                                          </p:stCondLst>
                                        </p:cTn>
                                        <p:tgtEl>
                                          <p:spTgt spid="3">
                                            <p:txEl>
                                              <p:pRg st="0" end="0"/>
                                            </p:txEl>
                                          </p:spTgt>
                                        </p:tgtEl>
                                      </p:cBhvr>
                                      <p:from x="200000" y="450000"/>
                                      <p:to x="10000" y="10000"/>
                                    </p:animScale>
                                    <p:animScale>
                                      <p:cBhvr>
                                        <p:cTn id="41" dur="1230" decel="100000"/>
                                        <p:tgtEl>
                                          <p:spTgt spid="3">
                                            <p:txEl>
                                              <p:pRg st="0" end="0"/>
                                            </p:txEl>
                                          </p:spTgt>
                                        </p:tgtEl>
                                      </p:cBhvr>
                                      <p:from x="100000" y="100000"/>
                                      <p:to x="200000" y="450000"/>
                                    </p:animScale>
                                    <p:anim from="(ppt_x)" to="(0.5)" calcmode="lin" valueType="num">
                                      <p:cBhvr>
                                        <p:cTn id="42" dur="1230" decel="100000"/>
                                        <p:tgtEl>
                                          <p:spTgt spid="3">
                                            <p:txEl>
                                              <p:pRg st="0" end="0"/>
                                            </p:txEl>
                                          </p:spTgt>
                                        </p:tgtEl>
                                        <p:attrNameLst>
                                          <p:attrName>ppt_x</p:attrName>
                                        </p:attrNameLst>
                                      </p:cBhvr>
                                    </p:anim>
                                    <p:anim from="(0.5)" to="(0.5)" calcmode="lin" valueType="num">
                                      <p:cBhvr>
                                        <p:cTn id="43" dur="770">
                                          <p:stCondLst>
                                            <p:cond delay="1230"/>
                                          </p:stCondLst>
                                        </p:cTn>
                                        <p:tgtEl>
                                          <p:spTgt spid="3">
                                            <p:txEl>
                                              <p:pRg st="0" end="0"/>
                                            </p:txEl>
                                          </p:spTgt>
                                        </p:tgtEl>
                                        <p:attrNameLst>
                                          <p:attrName>ppt_x</p:attrName>
                                        </p:attrNameLst>
                                      </p:cBhvr>
                                    </p:anim>
                                    <p:anim from="(ppt_y)" to="(ppt_y+0.4)" calcmode="lin" valueType="num">
                                      <p:cBhvr>
                                        <p:cTn id="44" dur="1230" decel="100000"/>
                                        <p:tgtEl>
                                          <p:spTgt spid="3">
                                            <p:txEl>
                                              <p:pRg st="0" end="0"/>
                                            </p:txEl>
                                          </p:spTgt>
                                        </p:tgtEl>
                                        <p:attrNameLst>
                                          <p:attrName>ppt_y</p:attrName>
                                        </p:attrNameLst>
                                      </p:cBhvr>
                                    </p:anim>
                                    <p:anim from="(ppt_y)" to="(ppt_y)" calcmode="lin" valueType="num">
                                      <p:cBhvr>
                                        <p:cTn id="45" dur="770">
                                          <p:stCondLst>
                                            <p:cond delay="1230"/>
                                          </p:stCondLst>
                                        </p:cTn>
                                        <p:tgtEl>
                                          <p:spTgt spid="3">
                                            <p:txEl>
                                              <p:pRg st="0" end="0"/>
                                            </p:txEl>
                                          </p:spTgt>
                                        </p:tgtEl>
                                        <p:attrNameLst>
                                          <p:attrName>ppt_y</p:attrName>
                                        </p:attrNameLst>
                                      </p:cBhvr>
                                    </p:anim>
                                    <p:set>
                                      <p:cBhvr>
                                        <p:cTn id="46"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51" presetClass="exit" presetSubtype="0" fill="hold" nodeType="clickEffect">
                                  <p:stCondLst>
                                    <p:cond delay="0"/>
                                  </p:stCondLst>
                                  <p:childTnLst>
                                    <p:animEffect transition="out" filter="fade">
                                      <p:cBhvr>
                                        <p:cTn id="50" dur="770" accel="100000">
                                          <p:stCondLst>
                                            <p:cond delay="1230"/>
                                          </p:stCondLst>
                                        </p:cTn>
                                        <p:tgtEl>
                                          <p:spTgt spid="17410"/>
                                        </p:tgtEl>
                                      </p:cBhvr>
                                    </p:animEffect>
                                    <p:animScale>
                                      <p:cBhvr>
                                        <p:cTn id="51" dur="770" accel="100000">
                                          <p:stCondLst>
                                            <p:cond delay="1230"/>
                                          </p:stCondLst>
                                        </p:cTn>
                                        <p:tgtEl>
                                          <p:spTgt spid="17410"/>
                                        </p:tgtEl>
                                      </p:cBhvr>
                                      <p:from x="200000" y="450000"/>
                                      <p:to x="10000" y="10000"/>
                                    </p:animScale>
                                    <p:animScale>
                                      <p:cBhvr>
                                        <p:cTn id="52" dur="1230" decel="100000"/>
                                        <p:tgtEl>
                                          <p:spTgt spid="17410"/>
                                        </p:tgtEl>
                                      </p:cBhvr>
                                      <p:from x="100000" y="100000"/>
                                      <p:to x="200000" y="450000"/>
                                    </p:animScale>
                                    <p:anim from="(ppt_x)" to="(0.5)" calcmode="lin" valueType="num">
                                      <p:cBhvr>
                                        <p:cTn id="53" dur="1230" decel="100000"/>
                                        <p:tgtEl>
                                          <p:spTgt spid="17410"/>
                                        </p:tgtEl>
                                        <p:attrNameLst>
                                          <p:attrName>ppt_x</p:attrName>
                                        </p:attrNameLst>
                                      </p:cBhvr>
                                    </p:anim>
                                    <p:anim from="(0.5)" to="(0.5)" calcmode="lin" valueType="num">
                                      <p:cBhvr>
                                        <p:cTn id="54" dur="770">
                                          <p:stCondLst>
                                            <p:cond delay="1230"/>
                                          </p:stCondLst>
                                        </p:cTn>
                                        <p:tgtEl>
                                          <p:spTgt spid="17410"/>
                                        </p:tgtEl>
                                        <p:attrNameLst>
                                          <p:attrName>ppt_x</p:attrName>
                                        </p:attrNameLst>
                                      </p:cBhvr>
                                    </p:anim>
                                    <p:anim from="(ppt_y)" to="(ppt_y+0.4)" calcmode="lin" valueType="num">
                                      <p:cBhvr>
                                        <p:cTn id="55" dur="1230" decel="100000"/>
                                        <p:tgtEl>
                                          <p:spTgt spid="17410"/>
                                        </p:tgtEl>
                                        <p:attrNameLst>
                                          <p:attrName>ppt_y</p:attrName>
                                        </p:attrNameLst>
                                      </p:cBhvr>
                                    </p:anim>
                                    <p:anim from="(ppt_y)" to="(ppt_y)" calcmode="lin" valueType="num">
                                      <p:cBhvr>
                                        <p:cTn id="56" dur="770">
                                          <p:stCondLst>
                                            <p:cond delay="1230"/>
                                          </p:stCondLst>
                                        </p:cTn>
                                        <p:tgtEl>
                                          <p:spTgt spid="17410"/>
                                        </p:tgtEl>
                                        <p:attrNameLst>
                                          <p:attrName>ppt_y</p:attrName>
                                        </p:attrNameLst>
                                      </p:cBhvr>
                                    </p:anim>
                                    <p:set>
                                      <p:cBhvr>
                                        <p:cTn id="57" dur="1" fill="hold">
                                          <p:stCondLst>
                                            <p:cond delay="1999"/>
                                          </p:stCondLst>
                                        </p:cTn>
                                        <p:tgtEl>
                                          <p:spTgt spid="1741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51" presetClass="exit" presetSubtype="0" fill="hold" grpId="1" nodeType="clickEffect">
                                  <p:stCondLst>
                                    <p:cond delay="0"/>
                                  </p:stCondLst>
                                  <p:childTnLst>
                                    <p:animEffect transition="out" filter="fade">
                                      <p:cBhvr>
                                        <p:cTn id="61" dur="770" accel="100000">
                                          <p:stCondLst>
                                            <p:cond delay="1230"/>
                                          </p:stCondLst>
                                        </p:cTn>
                                        <p:tgtEl>
                                          <p:spTgt spid="5"/>
                                        </p:tgtEl>
                                      </p:cBhvr>
                                    </p:animEffect>
                                    <p:animScale>
                                      <p:cBhvr>
                                        <p:cTn id="62" dur="770" accel="100000">
                                          <p:stCondLst>
                                            <p:cond delay="1230"/>
                                          </p:stCondLst>
                                        </p:cTn>
                                        <p:tgtEl>
                                          <p:spTgt spid="5"/>
                                        </p:tgtEl>
                                      </p:cBhvr>
                                      <p:from x="200000" y="450000"/>
                                      <p:to x="10000" y="10000"/>
                                    </p:animScale>
                                    <p:animScale>
                                      <p:cBhvr>
                                        <p:cTn id="63" dur="1230" decel="100000"/>
                                        <p:tgtEl>
                                          <p:spTgt spid="5"/>
                                        </p:tgtEl>
                                      </p:cBhvr>
                                      <p:from x="100000" y="100000"/>
                                      <p:to x="200000" y="450000"/>
                                    </p:animScale>
                                    <p:anim from="(ppt_x)" to="(0.5)" calcmode="lin" valueType="num">
                                      <p:cBhvr>
                                        <p:cTn id="64" dur="1230" decel="100000"/>
                                        <p:tgtEl>
                                          <p:spTgt spid="5"/>
                                        </p:tgtEl>
                                        <p:attrNameLst>
                                          <p:attrName>ppt_x</p:attrName>
                                        </p:attrNameLst>
                                      </p:cBhvr>
                                    </p:anim>
                                    <p:anim from="(0.5)" to="(0.5)" calcmode="lin" valueType="num">
                                      <p:cBhvr>
                                        <p:cTn id="65" dur="770">
                                          <p:stCondLst>
                                            <p:cond delay="1230"/>
                                          </p:stCondLst>
                                        </p:cTn>
                                        <p:tgtEl>
                                          <p:spTgt spid="5"/>
                                        </p:tgtEl>
                                        <p:attrNameLst>
                                          <p:attrName>ppt_x</p:attrName>
                                        </p:attrNameLst>
                                      </p:cBhvr>
                                    </p:anim>
                                    <p:anim from="(ppt_y)" to="(ppt_y+0.4)" calcmode="lin" valueType="num">
                                      <p:cBhvr>
                                        <p:cTn id="66" dur="1230" decel="100000"/>
                                        <p:tgtEl>
                                          <p:spTgt spid="5"/>
                                        </p:tgtEl>
                                        <p:attrNameLst>
                                          <p:attrName>ppt_y</p:attrName>
                                        </p:attrNameLst>
                                      </p:cBhvr>
                                    </p:anim>
                                    <p:anim from="(ppt_y)" to="(ppt_y)" calcmode="lin" valueType="num">
                                      <p:cBhvr>
                                        <p:cTn id="67" dur="770">
                                          <p:stCondLst>
                                            <p:cond delay="1230"/>
                                          </p:stCondLst>
                                        </p:cTn>
                                        <p:tgtEl>
                                          <p:spTgt spid="5"/>
                                        </p:tgtEl>
                                        <p:attrNameLst>
                                          <p:attrName>ppt_y</p:attrName>
                                        </p:attrNameLst>
                                      </p:cBhvr>
                                    </p:anim>
                                    <p:set>
                                      <p:cBhvr>
                                        <p:cTn id="68"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p:bldP spid="5" grpId="1"/>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300</Words>
  <Application>Microsoft Office PowerPoint</Application>
  <PresentationFormat>Apresentação no Ecrã (4:3)</PresentationFormat>
  <Paragraphs>14</Paragraphs>
  <Slides>6</Slides>
  <Notes>0</Notes>
  <HiddenSlides>0</HiddenSlides>
  <MMClips>0</MMClips>
  <ScaleCrop>false</ScaleCrop>
  <HeadingPairs>
    <vt:vector size="4" baseType="variant">
      <vt:variant>
        <vt:lpstr>Tema</vt:lpstr>
      </vt:variant>
      <vt:variant>
        <vt:i4>1</vt:i4>
      </vt:variant>
      <vt:variant>
        <vt:lpstr>Títulos dos diapositivos</vt:lpstr>
      </vt:variant>
      <vt:variant>
        <vt:i4>6</vt:i4>
      </vt:variant>
    </vt:vector>
  </HeadingPairs>
  <TitlesOfParts>
    <vt:vector size="7" baseType="lpstr">
      <vt:lpstr>Tema do Office</vt:lpstr>
      <vt:lpstr>Aristides de Sousa Mendes</vt:lpstr>
      <vt:lpstr>Diapositivo 2</vt:lpstr>
      <vt:lpstr>Diapositivo 3</vt:lpstr>
      <vt:lpstr>Biography </vt:lpstr>
      <vt:lpstr>Diapositivo 5</vt:lpstr>
      <vt:lpstr>Diapositivo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Aristides de Sousa Mendes</dc:title>
  <dc:creator>PC</dc:creator>
  <cp:lastModifiedBy>ACER</cp:lastModifiedBy>
  <cp:revision>6</cp:revision>
  <dcterms:created xsi:type="dcterms:W3CDTF">2011-01-08T22:40:41Z</dcterms:created>
  <dcterms:modified xsi:type="dcterms:W3CDTF">2011-01-10T11:38:07Z</dcterms:modified>
</cp:coreProperties>
</file>