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B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996" autoAdjust="0"/>
    <p:restoredTop sz="94728" autoAdjust="0"/>
  </p:normalViewPr>
  <p:slideViewPr>
    <p:cSldViewPr>
      <p:cViewPr varScale="1">
        <p:scale>
          <a:sx n="71" d="100"/>
          <a:sy n="71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t-E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BA2489C1-B218-4549-84C5-5661DB4856DA}" type="datetimeFigureOut">
              <a:rPr lang="et-EE"/>
              <a:pPr/>
              <a:t>1.10.2010</a:t>
            </a:fld>
            <a:endParaRPr lang="et-EE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t-E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EF57F07D-ADEE-4287-BF0E-C739073E4604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>
              <a:latin typeface="Arial" charset="0"/>
            </a:endParaRPr>
          </a:p>
          <a:p>
            <a:endParaRPr lang="et-EE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11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DE8A6D-7864-4CCA-A7EE-CEA911596D10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12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13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5E77B4-02E3-4EEB-AB21-5061BD701FA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C8B2-C5C9-4F6D-859E-72D5A6907FD9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A8AD-0EF9-44C6-B40D-A493F470CEA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861E-8E5F-4641-A076-4C49415608FB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7F-F00B-420E-8D42-2D04E8C86BC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EF23-7402-4DF7-9271-37743A8695D6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A81D-F155-4221-9364-02FCFDB6FE0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C92BEB-7FC9-49B6-AFD1-87C0AF730EC0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87173F-342D-45CB-AFAD-925DA4B8F75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519D50-ED5B-4A48-95A3-9C464C25486E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55849-2725-4388-AF93-2D8ED5931AF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187CA-E516-44A3-B9FC-F211DA9A5050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6C3F0-D209-49CE-B109-67160C4CDB9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18D504-A0D1-4240-B62C-734CB7FAB755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04734-1D17-4718-A2D5-3E73B1A58A0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C0B2-1B0F-4939-847F-43865340C137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44112-CC5E-41A1-8799-923A9862EAC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8B49D3-04E6-4A62-9CAA-4C1E2E0ACE3E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77B5C-FA8C-4DD4-A965-1663CDEE05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1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E18105-8CB8-41C3-8A70-D325A238458B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12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13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FB665B-FF25-48E7-B3CA-B10F7F388F0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3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F3D352-5FF0-41C3-86FD-44B53BA0B053}" type="datetimeFigureOut">
              <a:rPr lang="pt-PT"/>
              <a:pPr>
                <a:defRPr/>
              </a:pPr>
              <a:t>01-10-2010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421B3E-DE81-4409-B6B4-C6AC52B168B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2" r:id="rId2"/>
    <p:sldLayoutId id="2147483697" r:id="rId3"/>
    <p:sldLayoutId id="2147483698" r:id="rId4"/>
    <p:sldLayoutId id="2147483699" r:id="rId5"/>
    <p:sldLayoutId id="2147483700" r:id="rId6"/>
    <p:sldLayoutId id="2147483693" r:id="rId7"/>
    <p:sldLayoutId id="2147483701" r:id="rId8"/>
    <p:sldLayoutId id="2147483702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/>
              <a:t>GUESSING GAME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Capital: Lisbon </a:t>
            </a:r>
          </a:p>
          <a:p>
            <a:r>
              <a:rPr lang="pt-PT" smtClean="0"/>
              <a:t>Portugal</a:t>
            </a:r>
          </a:p>
          <a:p>
            <a:r>
              <a:rPr lang="pt-PT" smtClean="0"/>
              <a:t>Capital: Tallin</a:t>
            </a:r>
          </a:p>
          <a:p>
            <a:r>
              <a:rPr lang="pt-PT" smtClean="0"/>
              <a:t>estonia</a:t>
            </a:r>
          </a:p>
          <a:p>
            <a:r>
              <a:rPr lang="pt-PT" smtClean="0"/>
              <a:t>Capital: Warsaw</a:t>
            </a:r>
          </a:p>
          <a:p>
            <a:r>
              <a:rPr lang="pt-PT" smtClean="0"/>
              <a:t>Polonia </a:t>
            </a:r>
          </a:p>
          <a:p>
            <a:endParaRPr lang="pt-PT" smtClean="0"/>
          </a:p>
          <a:p>
            <a:endParaRPr lang="pt-PT" smtClean="0"/>
          </a:p>
          <a:p>
            <a:pPr>
              <a:buFont typeface="Wingdings 3" pitchFamily="18" charset="2"/>
              <a:buNone/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Capital: Rome </a:t>
            </a:r>
          </a:p>
          <a:p>
            <a:r>
              <a:rPr lang="pt-PT" smtClean="0"/>
              <a:t>Italy</a:t>
            </a:r>
          </a:p>
          <a:p>
            <a:endParaRPr lang="pt-PT" smtClean="0"/>
          </a:p>
          <a:p>
            <a:r>
              <a:rPr lang="pt-PT" smtClean="0"/>
              <a:t>Capital: Ankara </a:t>
            </a:r>
          </a:p>
          <a:p>
            <a:r>
              <a:rPr lang="pt-PT" smtClean="0"/>
              <a:t>Turkey </a:t>
            </a:r>
          </a:p>
          <a:p>
            <a:endParaRPr lang="pt-PT" b="1" smtClean="0"/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atuleirus.weblog.com.pt/arquivo/bandeira%20portugue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620713"/>
            <a:ext cx="3868738" cy="2852737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32138" y="4113213"/>
            <a:ext cx="4392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Lucida Sans Unicode" pitchFamily="34" charset="0"/>
              </a:rPr>
              <a:t>Portugal</a:t>
            </a:r>
            <a:endParaRPr lang="it-IT" sz="36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87824" y="4005064"/>
            <a:ext cx="8229600" cy="11521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0" dirty="0" smtClean="0">
                <a:effectLst/>
              </a:rPr>
              <a:t>Estonia</a:t>
            </a:r>
            <a:endParaRPr lang="it-IT" sz="4000" b="0" dirty="0">
              <a:effectLst/>
            </a:endParaRPr>
          </a:p>
        </p:txBody>
      </p:sp>
      <p:pic>
        <p:nvPicPr>
          <p:cNvPr id="4" name="Picture 6" descr="Bandeira da Estôn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341438"/>
            <a:ext cx="3887787" cy="2460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1840" y="386104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Poland</a:t>
            </a:r>
            <a:endParaRPr lang="it-IT" dirty="0"/>
          </a:p>
        </p:txBody>
      </p:sp>
      <p:pic>
        <p:nvPicPr>
          <p:cNvPr id="4" name="Picture 12" descr="http://www.ipae.com.br/pub/pt/jee/imagen/bandeira_poloni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836613"/>
            <a:ext cx="4392612" cy="2746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7864" y="37890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Italy</a:t>
            </a:r>
            <a:endParaRPr lang="it-IT" dirty="0"/>
          </a:p>
        </p:txBody>
      </p:sp>
      <p:pic>
        <p:nvPicPr>
          <p:cNvPr id="4" name="Picture 14" descr="http://www.portalsaofrancisco.com.br/alfa/italia/imagens/bandeira-da-itali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908050"/>
            <a:ext cx="3952875" cy="2641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645024"/>
            <a:ext cx="8208912" cy="12241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Turkey</a:t>
            </a:r>
            <a:endParaRPr lang="it-IT" dirty="0"/>
          </a:p>
        </p:txBody>
      </p:sp>
      <p:pic>
        <p:nvPicPr>
          <p:cNvPr id="4" name="Picture 8" descr="http://www.webbusca.com.br/atlas/bandeiras/turqui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052513"/>
            <a:ext cx="37449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4525963"/>
          </a:xfrm>
        </p:spPr>
        <p:txBody>
          <a:bodyPr>
            <a:normAutofit/>
          </a:bodyPr>
          <a:lstStyle/>
          <a:p>
            <a:pPr marL="109538" indent="0">
              <a:buFont typeface="Wingdings 3" pitchFamily="18" charset="2"/>
              <a:buNone/>
            </a:pPr>
            <a:endParaRPr lang="it-IT" smtClean="0"/>
          </a:p>
          <a:p>
            <a:pPr marL="109538" indent="0"/>
            <a:r>
              <a:rPr lang="en-US" smtClean="0"/>
              <a:t>The twin brothers, Romulus (c. 771 BC–c. 717 BC) and Remus (c. 771 BC–c. 753 BC),  were abandoned at birth in Tiber. Both were saved by a she-wolf</a:t>
            </a:r>
            <a:r>
              <a:rPr lang="et-EE" smtClean="0">
                <a:latin typeface="Arial" charset="0"/>
              </a:rPr>
              <a:t>.</a:t>
            </a:r>
            <a:endParaRPr lang="it-IT" smtClean="0">
              <a:latin typeface="Arial" charset="0"/>
            </a:endParaRPr>
          </a:p>
          <a:p>
            <a:pPr marL="109538" indent="0"/>
            <a:r>
              <a:rPr lang="en-US" smtClean="0"/>
              <a:t>When they became adults they decided to establish a city.</a:t>
            </a:r>
            <a:endParaRPr lang="et-EE" smtClean="0">
              <a:latin typeface="Arial" charset="0"/>
            </a:endParaRPr>
          </a:p>
          <a:p>
            <a:pPr marL="109538" indent="0">
              <a:buFont typeface="Wingdings 3" pitchFamily="18" charset="2"/>
              <a:buNone/>
            </a:pPr>
            <a:endParaRPr lang="et-EE" smtClean="0">
              <a:latin typeface="Arial" charset="0"/>
            </a:endParaRPr>
          </a:p>
          <a:p>
            <a:pPr marL="109538" indent="0">
              <a:buFont typeface="Wingdings 3" pitchFamily="18" charset="2"/>
              <a:buNone/>
            </a:pPr>
            <a:r>
              <a:rPr lang="et-EE" b="1" smtClean="0">
                <a:solidFill>
                  <a:srgbClr val="356BE3"/>
                </a:solidFill>
                <a:latin typeface="Arial" charset="0"/>
              </a:rPr>
              <a:t>WHICH COUNTRY IS THIS LEGEND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188913"/>
            <a:ext cx="8229600" cy="4525962"/>
          </a:xfrm>
        </p:spPr>
        <p:txBody>
          <a:bodyPr>
            <a:normAutofit/>
          </a:bodyPr>
          <a:lstStyle/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endParaRPr lang="it-IT" sz="2300" smtClean="0"/>
          </a:p>
          <a:p>
            <a:pPr marL="109538" indent="0">
              <a:lnSpc>
                <a:spcPct val="80000"/>
              </a:lnSpc>
            </a:pPr>
            <a:r>
              <a:rPr lang="en-US" sz="2300" b="1" smtClean="0"/>
              <a:t>The Old Legend of Barcelos' Cock</a:t>
            </a:r>
            <a:endParaRPr lang="et-EE" sz="2300" b="1" smtClean="0">
              <a:latin typeface="Arial" charset="0"/>
            </a:endParaRPr>
          </a:p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endParaRPr lang="it-IT" sz="2300" smtClean="0">
              <a:latin typeface="Arial" charset="0"/>
            </a:endParaRPr>
          </a:p>
          <a:p>
            <a:pPr marL="109538" indent="0">
              <a:lnSpc>
                <a:spcPct val="80000"/>
              </a:lnSpc>
            </a:pPr>
            <a:r>
              <a:rPr lang="en-US" sz="2300" smtClean="0"/>
              <a:t>Once a man was condemned to be hanged for a crime which he had not committed.</a:t>
            </a:r>
            <a:endParaRPr lang="it-IT" sz="2300" smtClean="0"/>
          </a:p>
          <a:p>
            <a:pPr marL="109538" indent="0">
              <a:lnSpc>
                <a:spcPct val="80000"/>
              </a:lnSpc>
            </a:pPr>
            <a:r>
              <a:rPr lang="en-US" sz="2300" smtClean="0"/>
              <a:t>In vain did he swear his innocence. To prove it, he said that the roasted cock which lay on a tray on the Judge's table would get up and cro</a:t>
            </a:r>
            <a:r>
              <a:rPr lang="et-EE" sz="2300" smtClean="0">
                <a:latin typeface="Arial" charset="0"/>
              </a:rPr>
              <a:t>w </a:t>
            </a:r>
            <a:r>
              <a:rPr lang="et-EE" sz="2300" smtClean="0">
                <a:latin typeface="Arial Unicode MS" pitchFamily="34" charset="-128"/>
              </a:rPr>
              <a:t>if</a:t>
            </a:r>
            <a:r>
              <a:rPr lang="en-US" sz="2300" smtClean="0"/>
              <a:t> his statements were really true.</a:t>
            </a:r>
            <a:endParaRPr lang="it-IT" sz="2300" smtClean="0"/>
          </a:p>
          <a:p>
            <a:pPr marL="109538" indent="0">
              <a:lnSpc>
                <a:spcPct val="80000"/>
              </a:lnSpc>
            </a:pPr>
            <a:r>
              <a:rPr lang="en-US" sz="2300" smtClean="0"/>
              <a:t>And, indeed, the cock immediately jumped up out from the tray and started crowing.</a:t>
            </a:r>
            <a:endParaRPr lang="it-IT" sz="2300" smtClean="0"/>
          </a:p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endParaRPr lang="et-EE" b="1" smtClean="0">
              <a:solidFill>
                <a:srgbClr val="356BE3"/>
              </a:solidFill>
              <a:latin typeface="Arial" charset="0"/>
            </a:endParaRPr>
          </a:p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endParaRPr lang="et-EE" b="1" smtClean="0">
              <a:solidFill>
                <a:srgbClr val="356BE3"/>
              </a:solidFill>
              <a:latin typeface="Arial" charset="0"/>
            </a:endParaRPr>
          </a:p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r>
              <a:rPr lang="et-EE" b="1" smtClean="0">
                <a:solidFill>
                  <a:srgbClr val="356BE3"/>
                </a:solidFill>
                <a:latin typeface="Arial" charset="0"/>
              </a:rPr>
              <a:t>WHICH COUNTRY IS THIS LEGEND FROM?</a:t>
            </a:r>
            <a:endParaRPr lang="it-IT" b="1" smtClean="0">
              <a:solidFill>
                <a:srgbClr val="356BE3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0"/>
            <a:ext cx="8229600" cy="4525963"/>
          </a:xfrm>
        </p:spPr>
        <p:txBody>
          <a:bodyPr>
            <a:normAutofit/>
          </a:bodyPr>
          <a:lstStyle/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r>
              <a:rPr lang="en-US" sz="2100" smtClean="0"/>
              <a:t> </a:t>
            </a:r>
            <a:endParaRPr lang="it-IT" sz="2100" smtClean="0"/>
          </a:p>
          <a:p>
            <a:pPr marL="109538" indent="0" algn="just">
              <a:lnSpc>
                <a:spcPct val="80000"/>
              </a:lnSpc>
            </a:pPr>
            <a:r>
              <a:rPr lang="en-US" sz="2100" smtClean="0">
                <a:latin typeface="Arial" charset="0"/>
              </a:rPr>
              <a:t>Long ago, on the River Vistula, there was a small settlement of wooden huts inhabited by peaceful people. Near this village was Wawel Hill where there was a deep cave in which lived a dangerous dragon.  </a:t>
            </a:r>
            <a:endParaRPr lang="it-IT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</a:pPr>
            <a:r>
              <a:rPr lang="en-US" sz="2100" smtClean="0">
                <a:latin typeface="Arial" charset="0"/>
              </a:rPr>
              <a:t>Every day the dragon appeared and carried off a sheep. The populace made many attempts to kill the dragon but </a:t>
            </a:r>
            <a:r>
              <a:rPr lang="et-EE" sz="2100" smtClean="0">
                <a:latin typeface="Arial" charset="0"/>
              </a:rPr>
              <a:t>without success</a:t>
            </a:r>
            <a:r>
              <a:rPr lang="en-US" sz="2100" smtClean="0">
                <a:latin typeface="Arial" charset="0"/>
              </a:rPr>
              <a:t>. But one day a wise man,  named Krakus,  killed some sheep and stuffed them with sulfur. </a:t>
            </a:r>
            <a:r>
              <a:rPr lang="et-EE" sz="2100" smtClean="0">
                <a:latin typeface="Arial" charset="0"/>
              </a:rPr>
              <a:t>T</a:t>
            </a:r>
            <a:r>
              <a:rPr lang="en-US" sz="2100" smtClean="0">
                <a:latin typeface="Arial" charset="0"/>
              </a:rPr>
              <a:t>he dragon had a terrible fire within him, and a terrible thirst. It rushed to the River Vistula and drank a lot of water. Suddenly there was a great explosion, and the dragon burst. Krakus was made ruler of the village and a city grew up around the Wawel hill later called Krakov.</a:t>
            </a: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r>
              <a:rPr lang="et-EE" b="1" smtClean="0">
                <a:solidFill>
                  <a:srgbClr val="356BE3"/>
                </a:solidFill>
                <a:latin typeface="Arial" charset="0"/>
              </a:rPr>
              <a:t>WHICH COUNTRY IS THIS LEGEND FROM?</a:t>
            </a:r>
            <a:r>
              <a:rPr lang="en-US" sz="2100" smtClean="0"/>
              <a:t> </a:t>
            </a:r>
            <a:endParaRPr lang="it-IT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Which is the country?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GB" sz="2300" smtClean="0"/>
              <a:t>Once upon a time there was a region, where birds and animals happily lived together. </a:t>
            </a:r>
            <a:endParaRPr lang="it-IT" sz="2300" smtClean="0"/>
          </a:p>
          <a:p>
            <a:pPr algn="just">
              <a:lnSpc>
                <a:spcPct val="80000"/>
              </a:lnSpc>
            </a:pPr>
            <a:r>
              <a:rPr lang="en-GB" sz="2300" smtClean="0"/>
              <a:t>But one day Russia occupied it. All the birds flew away. All the animals ran away. There were left only one turtle and one stork.</a:t>
            </a:r>
            <a:endParaRPr lang="it-IT" sz="2300" smtClean="0"/>
          </a:p>
          <a:p>
            <a:pPr algn="just">
              <a:lnSpc>
                <a:spcPct val="80000"/>
              </a:lnSpc>
            </a:pPr>
            <a:r>
              <a:rPr lang="en-GB" sz="2300" smtClean="0"/>
              <a:t>Both were sleeping at the time when the others left the region. When they woke up, the stork started to fly away and the turtle to swim away.</a:t>
            </a:r>
            <a:endParaRPr lang="it-IT" sz="2300" smtClean="0"/>
          </a:p>
          <a:p>
            <a:pPr algn="just">
              <a:lnSpc>
                <a:spcPct val="80000"/>
              </a:lnSpc>
            </a:pPr>
            <a:r>
              <a:rPr lang="en-GB" sz="2300" smtClean="0"/>
              <a:t>But the Russians saw them and threw a net on them. The turtle kept swimming. The stork kept flying but it was no use. They didn’t move even a millimetre! </a:t>
            </a:r>
            <a:endParaRPr lang="it-IT" sz="2300" smtClean="0"/>
          </a:p>
          <a:p>
            <a:pPr algn="just">
              <a:lnSpc>
                <a:spcPct val="80000"/>
              </a:lnSpc>
            </a:pPr>
            <a:r>
              <a:rPr lang="en-GB" sz="2300" smtClean="0"/>
              <a:t>They swam and flew years and years till they changed into stones. Nowadays the stork is called Hiiumaa and the turtle is called Saaremaa.</a:t>
            </a:r>
            <a:r>
              <a:rPr lang="en-US" sz="2300" smtClean="0"/>
              <a:t> </a:t>
            </a:r>
            <a:endParaRPr lang="et-EE" sz="230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et-EE" sz="230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r>
              <a:rPr lang="et-EE" b="1" smtClean="0">
                <a:solidFill>
                  <a:srgbClr val="356BE3"/>
                </a:solidFill>
                <a:latin typeface="Arial" charset="0"/>
              </a:rPr>
              <a:t>WHICH COUNTRY IS THIS LEGEND FROM?</a:t>
            </a:r>
            <a:endParaRPr lang="it-IT" sz="23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it-IT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4525963"/>
          </a:xfrm>
        </p:spPr>
        <p:txBody>
          <a:bodyPr>
            <a:normAutofit/>
          </a:bodyPr>
          <a:lstStyle/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r>
              <a:rPr lang="en-US" sz="2100" smtClean="0"/>
              <a:t>                                            </a:t>
            </a:r>
            <a:endParaRPr lang="it-IT" sz="2100" smtClean="0"/>
          </a:p>
          <a:p>
            <a:pPr marL="109538" indent="0" algn="just">
              <a:lnSpc>
                <a:spcPct val="80000"/>
              </a:lnSpc>
            </a:pPr>
            <a:r>
              <a:rPr lang="en-US" sz="2100" smtClean="0"/>
              <a:t>A sultan had a much beloved daughter. One day, an oracle prophesi</a:t>
            </a:r>
            <a:r>
              <a:rPr lang="et-EE" sz="2100" smtClean="0">
                <a:latin typeface="Arial" charset="0"/>
              </a:rPr>
              <a:t>s</a:t>
            </a:r>
            <a:r>
              <a:rPr lang="en-US" sz="2100" smtClean="0"/>
              <a:t>ed that she would be killed by a venomous snake on her 18th birthday. The sultan, in an effort </a:t>
            </a:r>
            <a:r>
              <a:rPr lang="et-EE" sz="2100" smtClean="0">
                <a:latin typeface="Arial" charset="0"/>
              </a:rPr>
              <a:t> to </a:t>
            </a:r>
            <a:r>
              <a:rPr lang="en-US" sz="2100" smtClean="0"/>
              <a:t>place her away from land so as to protect her against snakes, had a tower built in the middle of the Bosphorus to protect his daughter until her </a:t>
            </a:r>
            <a:r>
              <a:rPr lang="et-EE" sz="2100" smtClean="0">
                <a:latin typeface="Arial" charset="0"/>
              </a:rPr>
              <a:t>1</a:t>
            </a:r>
            <a:r>
              <a:rPr lang="en-US" sz="2100" smtClean="0"/>
              <a:t>8th birthday. The princess was placed in the tower, where she was frequently visited only by her father.</a:t>
            </a:r>
            <a:endParaRPr lang="it-IT" sz="2100" smtClean="0"/>
          </a:p>
          <a:p>
            <a:pPr marL="109538" indent="0" algn="just">
              <a:lnSpc>
                <a:spcPct val="80000"/>
              </a:lnSpc>
            </a:pPr>
            <a:r>
              <a:rPr lang="en-US" sz="2100" smtClean="0"/>
              <a:t>On the 18th birthday of the princess, the sultan brought her a basket of exotic fruits as a birthday gift, delighted that he was able to prevent the prophecy. Upon reaching into the basket, however, an </a:t>
            </a:r>
            <a:r>
              <a:rPr lang="et-EE" sz="2100" smtClean="0">
                <a:latin typeface="Arial" charset="0"/>
              </a:rPr>
              <a:t>asp </a:t>
            </a:r>
            <a:r>
              <a:rPr lang="en-US" sz="2100" smtClean="0"/>
              <a:t>that had been hiding among the fruit bit the young princess and she died in her father's arms, just as the oracle had predicted. Hence the name Maiden's Tower.</a:t>
            </a: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</a:pPr>
            <a:endParaRPr lang="et-EE" sz="2100" smtClean="0">
              <a:latin typeface="Arial" charset="0"/>
            </a:endParaRPr>
          </a:p>
          <a:p>
            <a:pPr marL="109538" indent="0" algn="just">
              <a:lnSpc>
                <a:spcPct val="80000"/>
              </a:lnSpc>
              <a:buFont typeface="Wingdings 3" pitchFamily="18" charset="2"/>
              <a:buNone/>
            </a:pPr>
            <a:r>
              <a:rPr lang="et-EE" b="1" smtClean="0">
                <a:solidFill>
                  <a:srgbClr val="356BE3"/>
                </a:solidFill>
                <a:latin typeface="Arial" charset="0"/>
              </a:rPr>
              <a:t>WHICH COUNTRY IS THIS LEGEND FROM?</a:t>
            </a:r>
            <a:r>
              <a:rPr lang="en-US" sz="2100" smtClean="0"/>
              <a:t> </a:t>
            </a:r>
            <a:endParaRPr lang="it-IT" sz="2100" smtClean="0"/>
          </a:p>
          <a:p>
            <a:pPr marL="109538" indent="0">
              <a:lnSpc>
                <a:spcPct val="80000"/>
              </a:lnSpc>
              <a:buFont typeface="Wingdings 3" pitchFamily="18" charset="2"/>
              <a:buNone/>
            </a:pPr>
            <a:endParaRPr lang="it-IT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It’s situated in the centre of Europe</a:t>
            </a:r>
          </a:p>
          <a:p>
            <a:r>
              <a:rPr lang="pt-PT" smtClean="0"/>
              <a:t>Poland</a:t>
            </a:r>
          </a:p>
          <a:p>
            <a:endParaRPr lang="pt-PT" smtClean="0"/>
          </a:p>
          <a:p>
            <a:r>
              <a:rPr lang="pt-PT" smtClean="0"/>
              <a:t>It’s situated in northern Europe. It’s one of the three Baltic countries.</a:t>
            </a:r>
          </a:p>
          <a:p>
            <a:r>
              <a:rPr lang="pt-PT" smtClean="0"/>
              <a:t>Estonia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It’s situated in the southwest of Europe and in the Iberian Peninsula. It has two archipelagoes.</a:t>
            </a:r>
          </a:p>
          <a:p>
            <a:r>
              <a:rPr lang="pt-PT" smtClean="0"/>
              <a:t>Portugal</a:t>
            </a:r>
          </a:p>
          <a:p>
            <a:endParaRPr lang="pt-PT" smtClean="0"/>
          </a:p>
          <a:p>
            <a:r>
              <a:rPr lang="pt-PT" smtClean="0"/>
              <a:t>It’s an euroasian country.</a:t>
            </a:r>
          </a:p>
          <a:p>
            <a:r>
              <a:rPr lang="pt-PT" smtClean="0"/>
              <a:t>Turkey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It’s situated in southern Europe. It has two islands in the Mediterranean.</a:t>
            </a:r>
          </a:p>
          <a:p>
            <a:r>
              <a:rPr lang="pt-PT" smtClean="0"/>
              <a:t>Italy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Frontiers: Russia, Latvia, Sweden and Finland</a:t>
            </a:r>
          </a:p>
          <a:p>
            <a:r>
              <a:rPr lang="pt-PT" smtClean="0"/>
              <a:t>Estonia</a:t>
            </a:r>
          </a:p>
          <a:p>
            <a:endParaRPr lang="pt-PT" smtClean="0"/>
          </a:p>
          <a:p>
            <a:r>
              <a:rPr lang="pt-PT" smtClean="0"/>
              <a:t>Frontiers: Bulgaria, Greece, Georgia, Armenia, Iran, Azerbeijan, Iraq and Syria</a:t>
            </a:r>
          </a:p>
          <a:p>
            <a:r>
              <a:rPr lang="pt-PT" smtClean="0"/>
              <a:t>Turkey</a:t>
            </a:r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Frontiers: Spain </a:t>
            </a:r>
          </a:p>
          <a:p>
            <a:r>
              <a:rPr lang="pt-PT" smtClean="0"/>
              <a:t>Portugal </a:t>
            </a:r>
          </a:p>
          <a:p>
            <a:endParaRPr lang="pt-PT" smtClean="0"/>
          </a:p>
          <a:p>
            <a:r>
              <a:rPr lang="pt-PT" smtClean="0"/>
              <a:t>Frontiers: Germany, Czech Republic, Slovakia, Ukraine, Belarus, Lithuania, Sweden and Denmark.</a:t>
            </a:r>
          </a:p>
          <a:p>
            <a:r>
              <a:rPr lang="pt-PT" smtClean="0"/>
              <a:t>Poland</a:t>
            </a:r>
          </a:p>
          <a:p>
            <a:endParaRPr lang="pt-PT" smtClean="0"/>
          </a:p>
          <a:p>
            <a:endParaRPr lang="pt-PT" smtClean="0"/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Frontiers: France, Switzerland, Austria and Slovenia.</a:t>
            </a:r>
          </a:p>
          <a:p>
            <a:r>
              <a:rPr lang="pt-PT" smtClean="0"/>
              <a:t>Italy</a:t>
            </a:r>
          </a:p>
          <a:p>
            <a:endParaRPr lang="pt-PT" smtClean="0"/>
          </a:p>
          <a:p>
            <a:r>
              <a:rPr lang="pt-PT" smtClean="0"/>
              <a:t>Population: 60,3 million</a:t>
            </a:r>
          </a:p>
          <a:p>
            <a:r>
              <a:rPr lang="pt-PT" smtClean="0"/>
              <a:t>Italy</a:t>
            </a:r>
          </a:p>
          <a:p>
            <a:endParaRPr lang="pt-PT" smtClean="0"/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2500" smtClean="0"/>
              <a:t>Population: 70,586,256</a:t>
            </a:r>
            <a:r>
              <a:rPr lang="et-EE" sz="2500" smtClean="0">
                <a:latin typeface="Arial" charset="0"/>
              </a:rPr>
              <a:t> million</a:t>
            </a:r>
            <a:endParaRPr lang="pt-PT" sz="25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500" smtClean="0"/>
              <a:t>Turkey </a:t>
            </a:r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r>
              <a:rPr lang="pt-PT" sz="2500" smtClean="0"/>
              <a:t>Population: 10,6 million</a:t>
            </a:r>
          </a:p>
          <a:p>
            <a:pPr>
              <a:lnSpc>
                <a:spcPct val="90000"/>
              </a:lnSpc>
            </a:pPr>
            <a:r>
              <a:rPr lang="pt-PT" sz="2500" smtClean="0"/>
              <a:t>Portugal </a:t>
            </a:r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r>
              <a:rPr lang="pt-PT" sz="2500" smtClean="0"/>
              <a:t>Population: 1.300.000</a:t>
            </a:r>
            <a:r>
              <a:rPr lang="et-EE" sz="2500" smtClean="0">
                <a:latin typeface="Arial" charset="0"/>
              </a:rPr>
              <a:t> million</a:t>
            </a:r>
            <a:endParaRPr lang="pt-PT" sz="25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500" smtClean="0"/>
              <a:t>Estonia</a:t>
            </a:r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r>
              <a:rPr lang="pt-PT" sz="2500" smtClean="0"/>
              <a:t>Population: 38,5 million </a:t>
            </a:r>
          </a:p>
          <a:p>
            <a:pPr>
              <a:lnSpc>
                <a:spcPct val="90000"/>
              </a:lnSpc>
            </a:pPr>
            <a:r>
              <a:rPr lang="pt-PT" sz="2500" smtClean="0"/>
              <a:t>Poland</a:t>
            </a:r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endParaRPr lang="pt-PT" sz="2500" smtClean="0"/>
          </a:p>
          <a:p>
            <a:pPr>
              <a:lnSpc>
                <a:spcPct val="90000"/>
              </a:lnSpc>
            </a:pPr>
            <a:endParaRPr lang="pt-PT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673</Words>
  <Application>Microsoft Office PowerPoint</Application>
  <PresentationFormat>On-screen Show (4:3)</PresentationFormat>
  <Paragraphs>88</Paragraphs>
  <Slides>21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Kujundusmall</vt:lpstr>
      </vt:variant>
      <vt:variant>
        <vt:i4>8</vt:i4>
      </vt:variant>
      <vt:variant>
        <vt:lpstr>Slaiditiitlid</vt:lpstr>
      </vt:variant>
      <vt:variant>
        <vt:i4>21</vt:i4>
      </vt:variant>
    </vt:vector>
  </HeadingPairs>
  <TitlesOfParts>
    <vt:vector size="36" baseType="lpstr">
      <vt:lpstr>Lucida Sans Unicode</vt:lpstr>
      <vt:lpstr>Arial</vt:lpstr>
      <vt:lpstr>Wingdings 3</vt:lpstr>
      <vt:lpstr>Verdana</vt:lpstr>
      <vt:lpstr>Wingdings 2</vt:lpstr>
      <vt:lpstr>Calibri</vt:lpstr>
      <vt:lpstr>Arial Unicode MS</vt:lpstr>
      <vt:lpstr>Confluência</vt:lpstr>
      <vt:lpstr>Confluência</vt:lpstr>
      <vt:lpstr>Confluência</vt:lpstr>
      <vt:lpstr>Confluência</vt:lpstr>
      <vt:lpstr>Confluência</vt:lpstr>
      <vt:lpstr>Confluência</vt:lpstr>
      <vt:lpstr>Confluência</vt:lpstr>
      <vt:lpstr>Confluência</vt:lpstr>
      <vt:lpstr>Slaid 1</vt:lpstr>
      <vt:lpstr>Slaid 2</vt:lpstr>
      <vt:lpstr>Slaid 3</vt:lpstr>
      <vt:lpstr>Slaid 4</vt:lpstr>
      <vt:lpstr>Slaid 5</vt:lpstr>
      <vt:lpstr>Slaid 6</vt:lpstr>
      <vt:lpstr>Slaid 7</vt:lpstr>
      <vt:lpstr>Slaid 8</vt:lpstr>
      <vt:lpstr>Slaid 9</vt:lpstr>
      <vt:lpstr>Slaid 10</vt:lpstr>
      <vt:lpstr>Slaid 11</vt:lpstr>
      <vt:lpstr>Slaid 12</vt:lpstr>
      <vt:lpstr>Slaid 13</vt:lpstr>
      <vt:lpstr>Slaid 14</vt:lpstr>
      <vt:lpstr>Slaid 15</vt:lpstr>
      <vt:lpstr>Slaid 16</vt:lpstr>
      <vt:lpstr>Slaid 17</vt:lpstr>
      <vt:lpstr>Slaid 18</vt:lpstr>
      <vt:lpstr>Slaid 19</vt:lpstr>
      <vt:lpstr>Slaid 20</vt:lpstr>
      <vt:lpstr>Slaid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GUESSING GAME</dc:title>
  <dc:creator>a</dc:creator>
  <cp:lastModifiedBy>Merike Sikk</cp:lastModifiedBy>
  <cp:revision>14</cp:revision>
  <dcterms:created xsi:type="dcterms:W3CDTF">2010-09-24T15:35:47Z</dcterms:created>
  <dcterms:modified xsi:type="dcterms:W3CDTF">2010-10-01T07:29:25Z</dcterms:modified>
</cp:coreProperties>
</file>