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83"/>
    <a:srgbClr val="FF0066"/>
    <a:srgbClr val="24B5E8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22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5AB93-E63C-40BC-B2E0-38CEFB044CCD}" type="datetimeFigureOut">
              <a:rPr lang="pt-PT" smtClean="0"/>
              <a:t>29-09-2010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2828E-7F19-429E-AF90-8A99E640F7F5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27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2828E-7F19-429E-AF90-8A99E640F7F5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72828E-7F19-429E-AF90-8A99E640F7F5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57A511-4834-4A05-B12A-AD1184AF835A}" type="datetimeFigureOut">
              <a:rPr lang="pt-PT" smtClean="0"/>
              <a:pPr/>
              <a:t>29-09-2010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764405-AA86-4D18-9FEE-AF5B7A41B48C}" type="slidenum">
              <a:rPr lang="pt-PT" smtClean="0"/>
              <a:pPr/>
              <a:t>‹#›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2780928"/>
            <a:ext cx="9361040" cy="1805586"/>
          </a:xfrm>
        </p:spPr>
        <p:txBody>
          <a:bodyPr>
            <a:normAutofit/>
          </a:bodyPr>
          <a:lstStyle/>
          <a:p>
            <a:pPr algn="just"/>
            <a:r>
              <a:rPr lang="pt-PT" sz="72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Portuguese lesson</a:t>
            </a:r>
            <a:endParaRPr lang="pt-PT" sz="72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6" name="Picture 6" descr="Bandeira da Estôn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124744"/>
            <a:ext cx="1512169" cy="864096"/>
          </a:xfrm>
          <a:prstGeom prst="rect">
            <a:avLst/>
          </a:prstGeom>
          <a:noFill/>
        </p:spPr>
      </p:pic>
      <p:pic>
        <p:nvPicPr>
          <p:cNvPr id="15368" name="Picture 8" descr="http://www.webbusca.com.br/atlas/bandeiras/turqui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1488075" cy="893518"/>
          </a:xfrm>
          <a:prstGeom prst="rect">
            <a:avLst/>
          </a:prstGeom>
          <a:noFill/>
        </p:spPr>
      </p:pic>
      <p:pic>
        <p:nvPicPr>
          <p:cNvPr id="15372" name="Picture 12" descr="http://www.ipae.com.br/pub/pt/jee/imagen/bandeira_poloni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980728"/>
            <a:ext cx="1566048" cy="895780"/>
          </a:xfrm>
          <a:prstGeom prst="rect">
            <a:avLst/>
          </a:prstGeom>
          <a:noFill/>
        </p:spPr>
      </p:pic>
      <p:pic>
        <p:nvPicPr>
          <p:cNvPr id="15374" name="Picture 14" descr="http://www.portalsaofrancisco.com.br/alfa/italia/imagens/bandeira-da-italia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260648"/>
            <a:ext cx="1445146" cy="864096"/>
          </a:xfrm>
          <a:prstGeom prst="rect">
            <a:avLst/>
          </a:prstGeom>
          <a:noFill/>
        </p:spPr>
      </p:pic>
      <p:pic>
        <p:nvPicPr>
          <p:cNvPr id="11" name="Picture 4" descr="http://atuleirus.weblog.com.pt/arquivo/bandeira%20portugues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1556792"/>
            <a:ext cx="2304256" cy="1433759"/>
          </a:xfrm>
          <a:prstGeom prst="rect">
            <a:avLst/>
          </a:prstGeom>
          <a:noFill/>
        </p:spPr>
      </p:pic>
      <p:pic>
        <p:nvPicPr>
          <p:cNvPr id="8" name="Picture 2" descr="http://fotos.imagensporfavor.com/img/pics/glitters/s/smiley_ola-3346.gif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1210575">
            <a:off x="1051309" y="4682083"/>
            <a:ext cx="1872208" cy="1516489"/>
          </a:xfrm>
          <a:prstGeom prst="ellipse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611560" y="764704"/>
            <a:ext cx="7776864" cy="5017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b="1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English</a:t>
            </a: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   </a:t>
            </a:r>
            <a:r>
              <a:rPr lang="pt-PT" b="1" dirty="0" smtClean="0">
                <a:latin typeface="Calibri" pitchFamily="34" charset="0"/>
              </a:rPr>
              <a:t>                                         </a:t>
            </a:r>
            <a:r>
              <a:rPr lang="pt-PT" b="1" dirty="0" err="1" smtClean="0">
                <a:solidFill>
                  <a:srgbClr val="EA0000"/>
                </a:solidFill>
                <a:latin typeface="Calibri" pitchFamily="34" charset="0"/>
              </a:rPr>
              <a:t>Portuguese</a:t>
            </a:r>
            <a:endParaRPr lang="pt-PT" dirty="0" smtClean="0">
              <a:latin typeface="Calibri" pitchFamily="34" charset="0"/>
            </a:endParaRPr>
          </a:p>
          <a:p>
            <a:pPr>
              <a:buNone/>
            </a:pPr>
            <a:r>
              <a:rPr lang="pt-PT" dirty="0" err="1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Hello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                      		</a:t>
            </a:r>
            <a:r>
              <a:rPr lang="pt-PT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          Olá</a:t>
            </a:r>
          </a:p>
          <a:p>
            <a:pPr>
              <a:buNone/>
            </a:pPr>
            <a:r>
              <a:rPr lang="pt-PT" dirty="0" err="1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Welcome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                                            Bem-vindo</a:t>
            </a:r>
          </a:p>
          <a:p>
            <a:pPr>
              <a:buNone/>
            </a:pP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Good </a:t>
            </a:r>
            <a:r>
              <a:rPr lang="pt-PT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m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orning                                   Bom dia</a:t>
            </a:r>
          </a:p>
          <a:p>
            <a:pPr>
              <a:buNone/>
            </a:pP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Good </a:t>
            </a:r>
            <a:r>
              <a:rPr lang="pt-PT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a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fternoon  		            Boa tarde</a:t>
            </a:r>
          </a:p>
          <a:p>
            <a:pPr>
              <a:buNone/>
            </a:pP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Good </a:t>
            </a:r>
            <a:r>
              <a:rPr lang="pt-PT" dirty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n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Calibri" pitchFamily="34" charset="0"/>
              </a:rPr>
              <a:t>ight                                         Boa noite</a:t>
            </a:r>
          </a:p>
        </p:txBody>
      </p:sp>
      <p:pic>
        <p:nvPicPr>
          <p:cNvPr id="2050" name="Picture 2" descr="http://wzus1.ask.com/r?t=a&amp;d=us&amp;s=a&amp;c=p&amp;ti=1&amp;ai=30751&amp;l=dis&amp;o=13047&amp;sv=0a5c4242&amp;ip=0250445e&amp;u=http%3A%2F%2Fwww.greentripcar.com%2Fimagens%2Fbandeiraingle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437112"/>
            <a:ext cx="3024336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http://atuleirus.weblog.com.pt/arquivo/bandeira%20portugue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437112"/>
            <a:ext cx="3240360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Yes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						Sim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No						Não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Thanks 					Obrigada</a:t>
            </a: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You’re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welcome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			De nada</a:t>
            </a:r>
            <a:endParaRPr lang="pt-PT" sz="2800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19458" name="Picture 2" descr="http://bondedosmile.blig.ig.com.br/imagens/fac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73016"/>
            <a:ext cx="4410075" cy="245745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1268760"/>
            <a:ext cx="8676456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How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are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you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?                                Como estás? </a:t>
            </a: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I’m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fine,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thanks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.                            Estou bem, obrigada.</a:t>
            </a: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What’s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your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name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?                      Como te chamas?</a:t>
            </a: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My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name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is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… 		            Eu chamo-me …</a:t>
            </a: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How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old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are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you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?                          Que idade tens?</a:t>
            </a: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Where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are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you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from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?                   De onde és?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Nice to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meet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you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.                          Prazer em conhecer-te.</a:t>
            </a:r>
          </a:p>
          <a:p>
            <a:pPr>
              <a:buNone/>
            </a:pPr>
            <a:endParaRPr lang="pt-PT" sz="2800" dirty="0" smtClean="0"/>
          </a:p>
          <a:p>
            <a:pPr>
              <a:buNone/>
            </a:pPr>
            <a:endParaRPr lang="pt-PT" sz="2800" dirty="0"/>
          </a:p>
        </p:txBody>
      </p:sp>
      <p:pic>
        <p:nvPicPr>
          <p:cNvPr id="3074" name="Picture 2" descr="http://1.bp.blogspot.com/_3zQgBGFEHZI/R9eqEBRTy4I/AAAAAAAAAdI/8lbJt0t5LqQ/s400/smi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97152"/>
            <a:ext cx="1728192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79512" y="836712"/>
            <a:ext cx="8820472" cy="6696744"/>
          </a:xfrm>
        </p:spPr>
        <p:txBody>
          <a:bodyPr/>
          <a:lstStyle/>
          <a:p>
            <a:pPr>
              <a:buNone/>
            </a:pPr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 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Are you enjoying the trip?              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Estás a gostar da viagem?</a:t>
            </a: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Yes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, I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am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.                                            Sim, estou.</a:t>
            </a:r>
            <a:endParaRPr lang="pt-PT" sz="2800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How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was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your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flight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?                       Como foi o teu voo?</a:t>
            </a:r>
          </a:p>
          <a:p>
            <a:pPr>
              <a:buNone/>
            </a:pPr>
            <a:endParaRPr lang="pt-PT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endParaRPr lang="pt-PT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endParaRPr lang="pt-PT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Where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is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the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…?                                 Onde é ….? </a:t>
            </a:r>
            <a:endParaRPr lang="en-US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How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much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is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this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?                            Quanto custa isto?</a:t>
            </a:r>
          </a:p>
          <a:p>
            <a:pPr>
              <a:buNone/>
            </a:pPr>
            <a:endParaRPr lang="pt-PT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endParaRPr lang="pt-PT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1026" name="Picture 2" descr="http://bp0.blogger.com/_wVgdoRhM0V4/Rnfr6S0G-pI/AAAAAAAAAR0/004KO67yP-A/s320/avia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032956"/>
            <a:ext cx="2366662" cy="122413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0" y="1496541"/>
            <a:ext cx="9144000" cy="5361459"/>
          </a:xfrm>
        </p:spPr>
        <p:txBody>
          <a:bodyPr/>
          <a:lstStyle/>
          <a:p>
            <a:pPr>
              <a:buNone/>
            </a:pPr>
            <a:endParaRPr lang="en-US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endParaRPr lang="en-US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endParaRPr lang="en-US" sz="2800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143000" y="2204864"/>
            <a:ext cx="9001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pt-PT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endParaRPr lang="pt-PT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Do you need anything?                     Precisas de alguma coisa?</a:t>
            </a:r>
          </a:p>
          <a:p>
            <a:pPr>
              <a:buNone/>
            </a:pPr>
            <a:r>
              <a:rPr lang="pt-PT" sz="2800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W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ould you like to go to the party?       Queres ir à festa?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Do you want to go home ?                    Queres ir para casa? 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Do you want to dance?	  	           Tu queres dançar?</a:t>
            </a:r>
          </a:p>
          <a:p>
            <a:pPr>
              <a:buNone/>
            </a:pPr>
            <a:endParaRPr lang="pt-PT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2050" name="Picture 2" descr="http://motownmuscle.com/forums/images/smilies/1175009940152gt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1979712" cy="1979713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pPr>
              <a:buNone/>
            </a:pPr>
            <a:endParaRPr lang="pt-PT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t-PT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Man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				                           Homem</a:t>
            </a:r>
          </a:p>
          <a:p>
            <a:pPr>
              <a:buNone/>
            </a:pP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Woman				                           Mulher</a:t>
            </a:r>
          </a:p>
          <a:p>
            <a:pPr>
              <a:buNone/>
            </a:pPr>
            <a:r>
              <a:rPr lang="pt-PT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Child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                     			                           Criança</a:t>
            </a:r>
          </a:p>
          <a:p>
            <a:pPr>
              <a:buNone/>
            </a:pPr>
            <a:r>
              <a:rPr lang="pt-PT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Father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                                               	               Pai</a:t>
            </a:r>
          </a:p>
          <a:p>
            <a:pPr>
              <a:buNone/>
            </a:pPr>
            <a:r>
              <a:rPr lang="pt-PT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Mother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                                                                      Mãe</a:t>
            </a:r>
          </a:p>
          <a:p>
            <a:pPr>
              <a:buNone/>
            </a:pPr>
            <a:r>
              <a:rPr lang="pt-PT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Sister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                                                                          Irmã</a:t>
            </a:r>
          </a:p>
          <a:p>
            <a:pPr>
              <a:buNone/>
            </a:pPr>
            <a:r>
              <a:rPr lang="pt-PT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Brother</a:t>
            </a:r>
            <a:r>
              <a:rPr lang="pt-PT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		                                        Irmão</a:t>
            </a:r>
          </a:p>
          <a:p>
            <a:pPr>
              <a:buNone/>
            </a:pPr>
            <a:endParaRPr lang="pt-PT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5122" name="Picture 2" descr="http://www.imagenesanimadas.net/tema/Smiley/smiley1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08920"/>
            <a:ext cx="2088232" cy="172611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</a:t>
            </a:r>
            <a:r>
              <a:rPr lang="pt-PT" sz="28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pt-PT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 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White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                                                      Branco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Black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                                                        Preto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Blue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                                                          Azul	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Red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                                                              Vermelho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   	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Pink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		                               Cor-de-rosa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Green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	                                          Verde</a:t>
            </a:r>
          </a:p>
          <a:p>
            <a:pPr>
              <a:buNone/>
            </a:pP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 </a:t>
            </a:r>
            <a:r>
              <a:rPr lang="pt-PT" sz="28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Grey</a:t>
            </a:r>
            <a:r>
              <a:rPr lang="pt-PT" sz="2800" dirty="0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		                                          Cinzento</a:t>
            </a:r>
          </a:p>
          <a:p>
            <a:pPr>
              <a:buNone/>
            </a:pPr>
            <a:endParaRPr lang="pt-PT" sz="2800" dirty="0" smtClean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>
              <a:buNone/>
            </a:pPr>
            <a:endParaRPr lang="pt-PT" sz="2800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411760" y="908720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4000" dirty="0" err="1" smtClean="0">
                <a:solidFill>
                  <a:schemeClr val="accent1">
                    <a:lumMod val="25000"/>
                  </a:schemeClr>
                </a:solidFill>
                <a:latin typeface="+mj-lt"/>
              </a:rPr>
              <a:t>Colours</a:t>
            </a:r>
            <a:endParaRPr lang="pt-PT" sz="4000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1" name="Arredondar Rectângulo de Canto Diagonal 10"/>
          <p:cNvSpPr/>
          <p:nvPr/>
        </p:nvSpPr>
        <p:spPr>
          <a:xfrm rot="1051987">
            <a:off x="3741254" y="2551285"/>
            <a:ext cx="432048" cy="288032"/>
          </a:xfrm>
          <a:prstGeom prst="round2Diag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Arredondar Rectângulo de Canto Diagonal 11"/>
          <p:cNvSpPr/>
          <p:nvPr/>
        </p:nvSpPr>
        <p:spPr>
          <a:xfrm rot="20313954">
            <a:off x="3669246" y="3055340"/>
            <a:ext cx="432048" cy="288032"/>
          </a:xfrm>
          <a:prstGeom prst="round2Diag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Arredondar Rectângulo de Canto Diagonal 12"/>
          <p:cNvSpPr/>
          <p:nvPr/>
        </p:nvSpPr>
        <p:spPr>
          <a:xfrm rot="1145708">
            <a:off x="3669246" y="3559397"/>
            <a:ext cx="432048" cy="288032"/>
          </a:xfrm>
          <a:prstGeom prst="round2DiagRect">
            <a:avLst/>
          </a:prstGeom>
          <a:solidFill>
            <a:srgbClr val="24B5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Arredondar Rectângulo de Canto Diagonal 13"/>
          <p:cNvSpPr/>
          <p:nvPr/>
        </p:nvSpPr>
        <p:spPr>
          <a:xfrm rot="20522211">
            <a:off x="3669247" y="4063452"/>
            <a:ext cx="432048" cy="288032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Arredondar Rectângulo de Canto Diagonal 14"/>
          <p:cNvSpPr/>
          <p:nvPr/>
        </p:nvSpPr>
        <p:spPr>
          <a:xfrm rot="1051987">
            <a:off x="3669245" y="4567510"/>
            <a:ext cx="432048" cy="288032"/>
          </a:xfrm>
          <a:prstGeom prst="round2DiagRect">
            <a:avLst/>
          </a:prstGeom>
          <a:solidFill>
            <a:srgbClr val="FF2F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6" name="Arredondar Rectângulo de Canto Diagonal 15"/>
          <p:cNvSpPr/>
          <p:nvPr/>
        </p:nvSpPr>
        <p:spPr>
          <a:xfrm rot="20825362">
            <a:off x="3716147" y="5025866"/>
            <a:ext cx="432048" cy="288032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Arredondar Rectângulo de Canto Diagonal 16"/>
          <p:cNvSpPr/>
          <p:nvPr/>
        </p:nvSpPr>
        <p:spPr>
          <a:xfrm rot="1610953">
            <a:off x="3753432" y="5526364"/>
            <a:ext cx="432048" cy="304734"/>
          </a:xfrm>
          <a:prstGeom prst="round2Diag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 smtClean="0"/>
          </a:p>
          <a:p>
            <a:pPr algn="ctr"/>
            <a:endParaRPr lang="pt-PT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7772400" cy="1362456"/>
          </a:xfrm>
        </p:spPr>
        <p:txBody>
          <a:bodyPr/>
          <a:lstStyle/>
          <a:p>
            <a:pPr>
              <a:tabLst>
                <a:tab pos="981075" algn="l"/>
              </a:tabLst>
            </a:pPr>
            <a:r>
              <a:rPr lang="pt-PT" b="0" dirty="0" smtClean="0"/>
              <a:t>	   </a:t>
            </a:r>
            <a:br>
              <a:rPr lang="pt-PT" b="0" dirty="0" smtClean="0"/>
            </a:br>
            <a:endParaRPr lang="pt-PT" sz="8800" b="0" dirty="0">
              <a:solidFill>
                <a:schemeClr val="accent2"/>
              </a:solidFill>
            </a:endParaRPr>
          </a:p>
        </p:txBody>
      </p:sp>
      <p:pic>
        <p:nvPicPr>
          <p:cNvPr id="3074" name="Picture 2" descr="http://www.prof2000.pt/users/lpitta/anim/smiley2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8800"/>
            <a:ext cx="2366887" cy="2434515"/>
          </a:xfrm>
          <a:prstGeom prst="rect">
            <a:avLst/>
          </a:prstGeom>
          <a:noFill/>
        </p:spPr>
      </p:pic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524000" y="3097530"/>
          <a:ext cx="6096000" cy="2391132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2059662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 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PT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o 32">
      <a:dk1>
        <a:srgbClr val="F2F2F2"/>
      </a:dk1>
      <a:lt1>
        <a:sysClr val="window" lastClr="FFFFFF"/>
      </a:lt1>
      <a:dk2>
        <a:srgbClr val="F2F2F2"/>
      </a:dk2>
      <a:lt2>
        <a:srgbClr val="FFFFFF"/>
      </a:lt2>
      <a:accent1>
        <a:srgbClr val="F2F2F2"/>
      </a:accent1>
      <a:accent2>
        <a:srgbClr val="21B2C8"/>
      </a:accent2>
      <a:accent3>
        <a:srgbClr val="0BD0D9"/>
      </a:accent3>
      <a:accent4>
        <a:srgbClr val="105964"/>
      </a:accent4>
      <a:accent5>
        <a:srgbClr val="105964"/>
      </a:accent5>
      <a:accent6>
        <a:srgbClr val="062328"/>
      </a:accent6>
      <a:hlink>
        <a:srgbClr val="062328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363</TotalTime>
  <Words>130</Words>
  <Application>Microsoft Office PowerPoint</Application>
  <PresentationFormat>On-screen Show (4:3)</PresentationFormat>
  <Paragraphs>55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Fluxo</vt:lpstr>
      <vt:lpstr>Portuguese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Portuguese classe</dc:title>
  <dc:creator>HP530</dc:creator>
  <cp:lastModifiedBy>Bogdan</cp:lastModifiedBy>
  <cp:revision>32</cp:revision>
  <dcterms:created xsi:type="dcterms:W3CDTF">2010-09-23T17:16:47Z</dcterms:created>
  <dcterms:modified xsi:type="dcterms:W3CDTF">2010-09-29T22:22:43Z</dcterms:modified>
</cp:coreProperties>
</file>